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xls" ContentType="application/vnd.ms-exce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5" r:id="rId2"/>
    <p:sldId id="273" r:id="rId3"/>
    <p:sldId id="266" r:id="rId4"/>
    <p:sldId id="275" r:id="rId5"/>
    <p:sldId id="277" r:id="rId6"/>
    <p:sldId id="288" r:id="rId7"/>
    <p:sldId id="289" r:id="rId8"/>
    <p:sldId id="280" r:id="rId9"/>
    <p:sldId id="281" r:id="rId10"/>
    <p:sldId id="282" r:id="rId11"/>
    <p:sldId id="283" r:id="rId12"/>
    <p:sldId id="284" r:id="rId13"/>
    <p:sldId id="285" r:id="rId14"/>
    <p:sldId id="286" r:id="rId15"/>
    <p:sldId id="287"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8765" autoAdjust="0"/>
  </p:normalViewPr>
  <p:slideViewPr>
    <p:cSldViewPr snapToGrid="0">
      <p:cViewPr varScale="1">
        <p:scale>
          <a:sx n="79" d="100"/>
          <a:sy n="79" d="100"/>
        </p:scale>
        <p:origin x="-114" y="-6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298D2F-FBED-403C-BEB9-5D27F375446E}" type="datetimeFigureOut">
              <a:rPr lang="ru-RU" smtClean="0"/>
              <a:pPr/>
              <a:t>16.08.2019</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0936B-3CDD-4981-B557-1BBA9FECEBAF}" type="slidenum">
              <a:rPr lang="ru-RU" smtClean="0"/>
              <a:pPr/>
              <a:t>‹#›</a:t>
            </a:fld>
            <a:endParaRPr lang="ru-RU"/>
          </a:p>
        </p:txBody>
      </p:sp>
    </p:spTree>
    <p:extLst>
      <p:ext uri="{BB962C8B-B14F-4D97-AF65-F5344CB8AC3E}">
        <p14:creationId xmlns="" xmlns:p14="http://schemas.microsoft.com/office/powerpoint/2010/main" val="1486348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AFF3577A-11A9-4A70-986D-B8A4916E2991}" type="slidenum">
              <a:rPr lang="ru-RU" smtClean="0"/>
              <a:pPr/>
              <a:t>1</a:t>
            </a:fld>
            <a:endParaRPr lang="ru-RU"/>
          </a:p>
        </p:txBody>
      </p:sp>
      <p:sp>
        <p:nvSpPr>
          <p:cNvPr id="5" name="Нижний колонтитул 4"/>
          <p:cNvSpPr>
            <a:spLocks noGrp="1"/>
          </p:cNvSpPr>
          <p:nvPr>
            <p:ph type="ftr" sz="quarter" idx="11"/>
          </p:nvPr>
        </p:nvSpPr>
        <p:spPr/>
        <p:txBody>
          <a:bodyPr/>
          <a:lstStyle/>
          <a:p>
            <a:endParaRPr lang="ru-RU"/>
          </a:p>
        </p:txBody>
      </p:sp>
    </p:spTree>
    <p:extLst>
      <p:ext uri="{BB962C8B-B14F-4D97-AF65-F5344CB8AC3E}">
        <p14:creationId xmlns="" xmlns:p14="http://schemas.microsoft.com/office/powerpoint/2010/main" val="858902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AFF3577A-11A9-4A70-986D-B8A4916E2991}" type="slidenum">
              <a:rPr lang="ru-RU" smtClean="0"/>
              <a:pPr/>
              <a:t>2</a:t>
            </a:fld>
            <a:endParaRPr lang="ru-RU"/>
          </a:p>
        </p:txBody>
      </p:sp>
      <p:sp>
        <p:nvSpPr>
          <p:cNvPr id="5" name="Нижний колонтитул 4"/>
          <p:cNvSpPr>
            <a:spLocks noGrp="1"/>
          </p:cNvSpPr>
          <p:nvPr>
            <p:ph type="ftr" sz="quarter" idx="11"/>
          </p:nvPr>
        </p:nvSpPr>
        <p:spPr/>
        <p:txBody>
          <a:bodyPr/>
          <a:lstStyle/>
          <a:p>
            <a:endParaRPr lang="ru-RU"/>
          </a:p>
        </p:txBody>
      </p:sp>
    </p:spTree>
    <p:extLst>
      <p:ext uri="{BB962C8B-B14F-4D97-AF65-F5344CB8AC3E}">
        <p14:creationId xmlns="" xmlns:p14="http://schemas.microsoft.com/office/powerpoint/2010/main" val="2060632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AFF3577A-11A9-4A70-986D-B8A4916E2991}" type="slidenum">
              <a:rPr lang="ru-RU" smtClean="0"/>
              <a:pPr/>
              <a:t>3</a:t>
            </a:fld>
            <a:endParaRPr lang="ru-RU"/>
          </a:p>
        </p:txBody>
      </p:sp>
      <p:sp>
        <p:nvSpPr>
          <p:cNvPr id="5" name="Нижний колонтитул 4"/>
          <p:cNvSpPr>
            <a:spLocks noGrp="1"/>
          </p:cNvSpPr>
          <p:nvPr>
            <p:ph type="ftr" sz="quarter" idx="11"/>
          </p:nvPr>
        </p:nvSpPr>
        <p:spPr/>
        <p:txBody>
          <a:bodyPr/>
          <a:lstStyle/>
          <a:p>
            <a:endParaRPr lang="ru-RU"/>
          </a:p>
        </p:txBody>
      </p:sp>
    </p:spTree>
    <p:extLst>
      <p:ext uri="{BB962C8B-B14F-4D97-AF65-F5344CB8AC3E}">
        <p14:creationId xmlns="" xmlns:p14="http://schemas.microsoft.com/office/powerpoint/2010/main" val="1298433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AFF3577A-11A9-4A70-986D-B8A4916E2991}" type="slidenum">
              <a:rPr lang="ru-RU" smtClean="0"/>
              <a:pPr/>
              <a:t>5</a:t>
            </a:fld>
            <a:endParaRPr lang="ru-RU"/>
          </a:p>
        </p:txBody>
      </p:sp>
    </p:spTree>
    <p:extLst>
      <p:ext uri="{BB962C8B-B14F-4D97-AF65-F5344CB8AC3E}">
        <p14:creationId xmlns="" xmlns:p14="http://schemas.microsoft.com/office/powerpoint/2010/main" val="3735372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AFF3577A-11A9-4A70-986D-B8A4916E2991}" type="slidenum">
              <a:rPr lang="ru-RU" smtClean="0"/>
              <a:pPr/>
              <a:t>12</a:t>
            </a:fld>
            <a:endParaRPr lang="ru-RU"/>
          </a:p>
        </p:txBody>
      </p:sp>
      <p:sp>
        <p:nvSpPr>
          <p:cNvPr id="5" name="Нижний колонтитул 4"/>
          <p:cNvSpPr>
            <a:spLocks noGrp="1"/>
          </p:cNvSpPr>
          <p:nvPr>
            <p:ph type="ftr" sz="quarter" idx="11"/>
          </p:nvPr>
        </p:nvSpPr>
        <p:spPr/>
        <p:txBody>
          <a:bodyPr/>
          <a:lstStyle/>
          <a:p>
            <a:endParaRPr lang="ru-RU"/>
          </a:p>
        </p:txBody>
      </p:sp>
    </p:spTree>
    <p:extLst>
      <p:ext uri="{BB962C8B-B14F-4D97-AF65-F5344CB8AC3E}">
        <p14:creationId xmlns="" xmlns:p14="http://schemas.microsoft.com/office/powerpoint/2010/main" val="2060632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4" name="Rectangle 7"/>
          <p:cNvSpPr txBox="1">
            <a:spLocks noGrp="1" noChangeArrowheads="1"/>
          </p:cNvSpPr>
          <p:nvPr/>
        </p:nvSpPr>
        <p:spPr bwMode="auto">
          <a:xfrm>
            <a:off x="3816351" y="8614273"/>
            <a:ext cx="2917825" cy="453843"/>
          </a:xfrm>
          <a:prstGeom prst="rect">
            <a:avLst/>
          </a:prstGeom>
          <a:noFill/>
          <a:ln>
            <a:noFill/>
          </a:ln>
        </p:spPr>
        <p:txBody>
          <a:bodyPr lIns="90855" tIns="45427" rIns="90855" bIns="45427" anchor="b"/>
          <a:lstStyle>
            <a:lvl1pPr>
              <a:defRPr sz="900">
                <a:solidFill>
                  <a:schemeClr val="tx1"/>
                </a:solidFill>
                <a:latin typeface="Arial" panose="020B0604020202020204" pitchFamily="34" charset="0"/>
                <a:cs typeface="Arial" panose="020B0604020202020204" pitchFamily="34" charset="0"/>
              </a:defRPr>
            </a:lvl1pPr>
            <a:lvl2pPr marL="742950" indent="-285750">
              <a:defRPr sz="900">
                <a:solidFill>
                  <a:schemeClr val="tx1"/>
                </a:solidFill>
                <a:latin typeface="Arial" panose="020B0604020202020204" pitchFamily="34" charset="0"/>
                <a:cs typeface="Arial" panose="020B0604020202020204" pitchFamily="34" charset="0"/>
              </a:defRPr>
            </a:lvl2pPr>
            <a:lvl3pPr marL="1143000" indent="-228600">
              <a:defRPr sz="900">
                <a:solidFill>
                  <a:schemeClr val="tx1"/>
                </a:solidFill>
                <a:latin typeface="Arial" panose="020B0604020202020204" pitchFamily="34" charset="0"/>
                <a:cs typeface="Arial" panose="020B0604020202020204" pitchFamily="34" charset="0"/>
              </a:defRPr>
            </a:lvl3pPr>
            <a:lvl4pPr marL="1600200" indent="-228600">
              <a:defRPr sz="900">
                <a:solidFill>
                  <a:schemeClr val="tx1"/>
                </a:solidFill>
                <a:latin typeface="Arial" panose="020B0604020202020204" pitchFamily="34" charset="0"/>
                <a:cs typeface="Arial" panose="020B0604020202020204" pitchFamily="34" charset="0"/>
              </a:defRPr>
            </a:lvl4pPr>
            <a:lvl5pPr marL="2057400" indent="-228600">
              <a:defRPr sz="9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pPr algn="r" eaLnBrk="1" hangingPunct="1"/>
            <a:fld id="{5F4E872F-AC23-400E-AA5B-52411B1D41AD}" type="slidenum">
              <a:rPr lang="ru-RU" altLang="ru-RU" sz="1200">
                <a:solidFill>
                  <a:srgbClr val="000000"/>
                </a:solidFill>
              </a:rPr>
              <a:pPr algn="r" eaLnBrk="1" hangingPunct="1"/>
              <a:t>15</a:t>
            </a:fld>
            <a:endParaRPr lang="ru-RU" altLang="ru-RU" sz="1200">
              <a:solidFill>
                <a:srgbClr val="000000"/>
              </a:solidFill>
            </a:endParaRPr>
          </a:p>
        </p:txBody>
      </p:sp>
      <p:sp>
        <p:nvSpPr>
          <p:cNvPr id="1048745" name="Rectangle 2"/>
          <p:cNvSpPr>
            <a:spLocks noGrp="1" noRot="1" noChangeAspect="1" noChangeArrowheads="1" noTextEdit="1"/>
          </p:cNvSpPr>
          <p:nvPr>
            <p:ph type="sldImg"/>
          </p:nvPr>
        </p:nvSpPr>
        <p:spPr>
          <a:xfrm>
            <a:off x="342900" y="679450"/>
            <a:ext cx="6056313" cy="3408363"/>
          </a:xfrm>
        </p:spPr>
      </p:sp>
      <p:sp>
        <p:nvSpPr>
          <p:cNvPr id="1048746" name="Rectangle 3"/>
          <p:cNvSpPr>
            <a:spLocks noGrp="1" noChangeArrowheads="1"/>
          </p:cNvSpPr>
          <p:nvPr>
            <p:ph type="body" idx="1"/>
          </p:nvPr>
        </p:nvSpPr>
        <p:spPr>
          <a:xfrm>
            <a:off x="673101" y="4309326"/>
            <a:ext cx="5389563" cy="4080214"/>
          </a:xfrm>
          <a:noFill/>
        </p:spPr>
        <p:txBody>
          <a:bodyPr lIns="93789" tIns="46896" rIns="93789" bIns="46896"/>
          <a:lstStyle/>
          <a:p>
            <a:pPr eaLnBrk="1" hangingPunct="1"/>
            <a:endParaRPr lang="it-IT" altLang="ru-RU"/>
          </a:p>
        </p:txBody>
      </p:sp>
    </p:spTree>
    <p:extLst>
      <p:ext uri="{BB962C8B-B14F-4D97-AF65-F5344CB8AC3E}">
        <p14:creationId xmlns="" xmlns:p14="http://schemas.microsoft.com/office/powerpoint/2010/main" val="4215332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3A6FE61-D33D-47A9-8D56-274A73BB0B7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F8F49371-D1EC-4718-9FB3-3859804797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4C22C5D3-B773-44F0-86C6-7C383DB9084B}"/>
              </a:ext>
            </a:extLst>
          </p:cNvPr>
          <p:cNvSpPr>
            <a:spLocks noGrp="1"/>
          </p:cNvSpPr>
          <p:nvPr>
            <p:ph type="dt" sz="half" idx="10"/>
          </p:nvPr>
        </p:nvSpPr>
        <p:spPr/>
        <p:txBody>
          <a:bodyPr/>
          <a:lstStyle/>
          <a:p>
            <a:fld id="{45E293AC-710D-4FDF-A079-57CC050E8FEA}" type="datetimeFigureOut">
              <a:rPr lang="ru-RU" smtClean="0"/>
              <a:pPr/>
              <a:t>16.08.2019</a:t>
            </a:fld>
            <a:endParaRPr lang="ru-RU"/>
          </a:p>
        </p:txBody>
      </p:sp>
      <p:sp>
        <p:nvSpPr>
          <p:cNvPr id="5" name="Нижний колонтитул 4">
            <a:extLst>
              <a:ext uri="{FF2B5EF4-FFF2-40B4-BE49-F238E27FC236}">
                <a16:creationId xmlns:a16="http://schemas.microsoft.com/office/drawing/2014/main" xmlns="" id="{D84CA726-F0FC-4D09-AD09-55857EFCDED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C1CCA3B7-E9E9-41B9-9A69-E4DFB9B986BE}"/>
              </a:ext>
            </a:extLst>
          </p:cNvPr>
          <p:cNvSpPr>
            <a:spLocks noGrp="1"/>
          </p:cNvSpPr>
          <p:nvPr>
            <p:ph type="sldNum" sz="quarter" idx="12"/>
          </p:nvPr>
        </p:nvSpPr>
        <p:spPr/>
        <p:txBody>
          <a:bodyPr/>
          <a:lstStyle/>
          <a:p>
            <a:fld id="{C25A03C4-DB33-47BC-A801-BE089A759DA1}" type="slidenum">
              <a:rPr lang="ru-RU" smtClean="0"/>
              <a:pPr/>
              <a:t>‹#›</a:t>
            </a:fld>
            <a:endParaRPr lang="ru-RU"/>
          </a:p>
        </p:txBody>
      </p:sp>
    </p:spTree>
    <p:extLst>
      <p:ext uri="{BB962C8B-B14F-4D97-AF65-F5344CB8AC3E}">
        <p14:creationId xmlns="" xmlns:p14="http://schemas.microsoft.com/office/powerpoint/2010/main" val="986848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E7BDC81-BE51-4196-BD33-DA3A8E42EF2E}"/>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B0552FF0-AA64-4C14-9C54-0DA700536996}"/>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7C66E374-AB2E-4E2A-BDA2-9B02F076F882}"/>
              </a:ext>
            </a:extLst>
          </p:cNvPr>
          <p:cNvSpPr>
            <a:spLocks noGrp="1"/>
          </p:cNvSpPr>
          <p:nvPr>
            <p:ph type="dt" sz="half" idx="10"/>
          </p:nvPr>
        </p:nvSpPr>
        <p:spPr/>
        <p:txBody>
          <a:bodyPr/>
          <a:lstStyle/>
          <a:p>
            <a:fld id="{45E293AC-710D-4FDF-A079-57CC050E8FEA}" type="datetimeFigureOut">
              <a:rPr lang="ru-RU" smtClean="0"/>
              <a:pPr/>
              <a:t>16.08.2019</a:t>
            </a:fld>
            <a:endParaRPr lang="ru-RU"/>
          </a:p>
        </p:txBody>
      </p:sp>
      <p:sp>
        <p:nvSpPr>
          <p:cNvPr id="5" name="Нижний колонтитул 4">
            <a:extLst>
              <a:ext uri="{FF2B5EF4-FFF2-40B4-BE49-F238E27FC236}">
                <a16:creationId xmlns:a16="http://schemas.microsoft.com/office/drawing/2014/main" xmlns="" id="{AB9A4376-1EAB-4845-9133-B2896A5C0DF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8A82B8FD-BEC7-4B56-BA9B-2C7BCAAEB596}"/>
              </a:ext>
            </a:extLst>
          </p:cNvPr>
          <p:cNvSpPr>
            <a:spLocks noGrp="1"/>
          </p:cNvSpPr>
          <p:nvPr>
            <p:ph type="sldNum" sz="quarter" idx="12"/>
          </p:nvPr>
        </p:nvSpPr>
        <p:spPr/>
        <p:txBody>
          <a:bodyPr/>
          <a:lstStyle/>
          <a:p>
            <a:fld id="{C25A03C4-DB33-47BC-A801-BE089A759DA1}" type="slidenum">
              <a:rPr lang="ru-RU" smtClean="0"/>
              <a:pPr/>
              <a:t>‹#›</a:t>
            </a:fld>
            <a:endParaRPr lang="ru-RU"/>
          </a:p>
        </p:txBody>
      </p:sp>
    </p:spTree>
    <p:extLst>
      <p:ext uri="{BB962C8B-B14F-4D97-AF65-F5344CB8AC3E}">
        <p14:creationId xmlns="" xmlns:p14="http://schemas.microsoft.com/office/powerpoint/2010/main" val="2815351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B9B030D1-5E4D-4300-863B-542873E07D63}"/>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3DB009D0-E085-420B-9304-561303E33AF5}"/>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04582E77-B2F8-4871-B279-396D82864B8A}"/>
              </a:ext>
            </a:extLst>
          </p:cNvPr>
          <p:cNvSpPr>
            <a:spLocks noGrp="1"/>
          </p:cNvSpPr>
          <p:nvPr>
            <p:ph type="dt" sz="half" idx="10"/>
          </p:nvPr>
        </p:nvSpPr>
        <p:spPr/>
        <p:txBody>
          <a:bodyPr/>
          <a:lstStyle/>
          <a:p>
            <a:fld id="{45E293AC-710D-4FDF-A079-57CC050E8FEA}" type="datetimeFigureOut">
              <a:rPr lang="ru-RU" smtClean="0"/>
              <a:pPr/>
              <a:t>16.08.2019</a:t>
            </a:fld>
            <a:endParaRPr lang="ru-RU"/>
          </a:p>
        </p:txBody>
      </p:sp>
      <p:sp>
        <p:nvSpPr>
          <p:cNvPr id="5" name="Нижний колонтитул 4">
            <a:extLst>
              <a:ext uri="{FF2B5EF4-FFF2-40B4-BE49-F238E27FC236}">
                <a16:creationId xmlns:a16="http://schemas.microsoft.com/office/drawing/2014/main" xmlns="" id="{656FEA49-8ECF-42F4-B0DE-8E4EC1D8BA8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BBE96CC8-24C4-4ABF-A70B-BCC5A887131B}"/>
              </a:ext>
            </a:extLst>
          </p:cNvPr>
          <p:cNvSpPr>
            <a:spLocks noGrp="1"/>
          </p:cNvSpPr>
          <p:nvPr>
            <p:ph type="sldNum" sz="quarter" idx="12"/>
          </p:nvPr>
        </p:nvSpPr>
        <p:spPr/>
        <p:txBody>
          <a:bodyPr/>
          <a:lstStyle/>
          <a:p>
            <a:fld id="{C25A03C4-DB33-47BC-A801-BE089A759DA1}" type="slidenum">
              <a:rPr lang="ru-RU" smtClean="0"/>
              <a:pPr/>
              <a:t>‹#›</a:t>
            </a:fld>
            <a:endParaRPr lang="ru-RU"/>
          </a:p>
        </p:txBody>
      </p:sp>
    </p:spTree>
    <p:extLst>
      <p:ext uri="{BB962C8B-B14F-4D97-AF65-F5344CB8AC3E}">
        <p14:creationId xmlns="" xmlns:p14="http://schemas.microsoft.com/office/powerpoint/2010/main" val="1840587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ru-RU"/>
              <a:t>04.02.2019</a:t>
            </a:r>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870EE53-A491-43AD-B545-88BF743E71C1}" type="slidenum">
              <a:rPr lang="ru-RU" smtClean="0"/>
              <a:pPr/>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 xmlns:p14="http://schemas.microsoft.com/office/powerpoint/2010/main" val="3877665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8313837-14DF-41AA-8537-FD5392F0B16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736652EA-1074-48A8-B79F-29EAF9790B9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8F879169-3C6F-4AB0-A74F-25E904DFB540}"/>
              </a:ext>
            </a:extLst>
          </p:cNvPr>
          <p:cNvSpPr>
            <a:spLocks noGrp="1"/>
          </p:cNvSpPr>
          <p:nvPr>
            <p:ph type="dt" sz="half" idx="10"/>
          </p:nvPr>
        </p:nvSpPr>
        <p:spPr/>
        <p:txBody>
          <a:bodyPr/>
          <a:lstStyle/>
          <a:p>
            <a:fld id="{45E293AC-710D-4FDF-A079-57CC050E8FEA}" type="datetimeFigureOut">
              <a:rPr lang="ru-RU" smtClean="0"/>
              <a:pPr/>
              <a:t>16.08.2019</a:t>
            </a:fld>
            <a:endParaRPr lang="ru-RU"/>
          </a:p>
        </p:txBody>
      </p:sp>
      <p:sp>
        <p:nvSpPr>
          <p:cNvPr id="5" name="Нижний колонтитул 4">
            <a:extLst>
              <a:ext uri="{FF2B5EF4-FFF2-40B4-BE49-F238E27FC236}">
                <a16:creationId xmlns:a16="http://schemas.microsoft.com/office/drawing/2014/main" xmlns="" id="{B0DF089D-878A-42C2-9996-F413A1A0FEB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AE81E88D-926B-4C59-A4A4-3298962A31EE}"/>
              </a:ext>
            </a:extLst>
          </p:cNvPr>
          <p:cNvSpPr>
            <a:spLocks noGrp="1"/>
          </p:cNvSpPr>
          <p:nvPr>
            <p:ph type="sldNum" sz="quarter" idx="12"/>
          </p:nvPr>
        </p:nvSpPr>
        <p:spPr/>
        <p:txBody>
          <a:bodyPr/>
          <a:lstStyle/>
          <a:p>
            <a:fld id="{C25A03C4-DB33-47BC-A801-BE089A759DA1}" type="slidenum">
              <a:rPr lang="ru-RU" smtClean="0"/>
              <a:pPr/>
              <a:t>‹#›</a:t>
            </a:fld>
            <a:endParaRPr lang="ru-RU"/>
          </a:p>
        </p:txBody>
      </p:sp>
    </p:spTree>
    <p:extLst>
      <p:ext uri="{BB962C8B-B14F-4D97-AF65-F5344CB8AC3E}">
        <p14:creationId xmlns="" xmlns:p14="http://schemas.microsoft.com/office/powerpoint/2010/main" val="1910198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649DB4B-0FD5-46B4-BC12-558B7D8261D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6C6B3A88-5CCF-44CF-BDED-5364A9B912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6D8B6047-ECA3-4C28-BBE6-10B8A772F4FB}"/>
              </a:ext>
            </a:extLst>
          </p:cNvPr>
          <p:cNvSpPr>
            <a:spLocks noGrp="1"/>
          </p:cNvSpPr>
          <p:nvPr>
            <p:ph type="dt" sz="half" idx="10"/>
          </p:nvPr>
        </p:nvSpPr>
        <p:spPr/>
        <p:txBody>
          <a:bodyPr/>
          <a:lstStyle/>
          <a:p>
            <a:fld id="{45E293AC-710D-4FDF-A079-57CC050E8FEA}" type="datetimeFigureOut">
              <a:rPr lang="ru-RU" smtClean="0"/>
              <a:pPr/>
              <a:t>16.08.2019</a:t>
            </a:fld>
            <a:endParaRPr lang="ru-RU"/>
          </a:p>
        </p:txBody>
      </p:sp>
      <p:sp>
        <p:nvSpPr>
          <p:cNvPr id="5" name="Нижний колонтитул 4">
            <a:extLst>
              <a:ext uri="{FF2B5EF4-FFF2-40B4-BE49-F238E27FC236}">
                <a16:creationId xmlns:a16="http://schemas.microsoft.com/office/drawing/2014/main" xmlns="" id="{5542FDCA-7AE8-49FD-9996-6A93BCF242F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3B4CEF32-466F-4722-86BE-604DF8896C9C}"/>
              </a:ext>
            </a:extLst>
          </p:cNvPr>
          <p:cNvSpPr>
            <a:spLocks noGrp="1"/>
          </p:cNvSpPr>
          <p:nvPr>
            <p:ph type="sldNum" sz="quarter" idx="12"/>
          </p:nvPr>
        </p:nvSpPr>
        <p:spPr/>
        <p:txBody>
          <a:bodyPr/>
          <a:lstStyle/>
          <a:p>
            <a:fld id="{C25A03C4-DB33-47BC-A801-BE089A759DA1}" type="slidenum">
              <a:rPr lang="ru-RU" smtClean="0"/>
              <a:pPr/>
              <a:t>‹#›</a:t>
            </a:fld>
            <a:endParaRPr lang="ru-RU"/>
          </a:p>
        </p:txBody>
      </p:sp>
    </p:spTree>
    <p:extLst>
      <p:ext uri="{BB962C8B-B14F-4D97-AF65-F5344CB8AC3E}">
        <p14:creationId xmlns="" xmlns:p14="http://schemas.microsoft.com/office/powerpoint/2010/main" val="1239309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5DAD713-EFFD-4BC3-B5D8-02330951FA1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E506A76C-CB44-4CE6-A117-714347E66C8E}"/>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B2AA1504-0525-44B3-9360-9ED46236919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69EAD8D6-7497-48B6-9470-6029F2369164}"/>
              </a:ext>
            </a:extLst>
          </p:cNvPr>
          <p:cNvSpPr>
            <a:spLocks noGrp="1"/>
          </p:cNvSpPr>
          <p:nvPr>
            <p:ph type="dt" sz="half" idx="10"/>
          </p:nvPr>
        </p:nvSpPr>
        <p:spPr/>
        <p:txBody>
          <a:bodyPr/>
          <a:lstStyle/>
          <a:p>
            <a:fld id="{45E293AC-710D-4FDF-A079-57CC050E8FEA}" type="datetimeFigureOut">
              <a:rPr lang="ru-RU" smtClean="0"/>
              <a:pPr/>
              <a:t>16.08.2019</a:t>
            </a:fld>
            <a:endParaRPr lang="ru-RU"/>
          </a:p>
        </p:txBody>
      </p:sp>
      <p:sp>
        <p:nvSpPr>
          <p:cNvPr id="6" name="Нижний колонтитул 5">
            <a:extLst>
              <a:ext uri="{FF2B5EF4-FFF2-40B4-BE49-F238E27FC236}">
                <a16:creationId xmlns:a16="http://schemas.microsoft.com/office/drawing/2014/main" xmlns="" id="{CB0CFCB4-374C-4ACA-B1A9-79BA4E8C2EC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6DEB6B8F-C37A-4CA3-9449-4D3C55BA0F09}"/>
              </a:ext>
            </a:extLst>
          </p:cNvPr>
          <p:cNvSpPr>
            <a:spLocks noGrp="1"/>
          </p:cNvSpPr>
          <p:nvPr>
            <p:ph type="sldNum" sz="quarter" idx="12"/>
          </p:nvPr>
        </p:nvSpPr>
        <p:spPr/>
        <p:txBody>
          <a:bodyPr/>
          <a:lstStyle/>
          <a:p>
            <a:fld id="{C25A03C4-DB33-47BC-A801-BE089A759DA1}" type="slidenum">
              <a:rPr lang="ru-RU" smtClean="0"/>
              <a:pPr/>
              <a:t>‹#›</a:t>
            </a:fld>
            <a:endParaRPr lang="ru-RU"/>
          </a:p>
        </p:txBody>
      </p:sp>
    </p:spTree>
    <p:extLst>
      <p:ext uri="{BB962C8B-B14F-4D97-AF65-F5344CB8AC3E}">
        <p14:creationId xmlns="" xmlns:p14="http://schemas.microsoft.com/office/powerpoint/2010/main" val="1278789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FA42807-DE23-42AC-BF88-8B79C7AEBF16}"/>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4EB1A7F7-6E63-4BDC-8A57-D0C46C1A5B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85EFFC2F-C71B-483D-B5A2-D5AA095A2EE4}"/>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1DED229C-97E0-4EDD-81A2-79EFEEAE02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FC42C756-415A-470F-B2FF-0027E500077F}"/>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B5F7DF6C-84BD-46E9-9F2A-407C52E0BC76}"/>
              </a:ext>
            </a:extLst>
          </p:cNvPr>
          <p:cNvSpPr>
            <a:spLocks noGrp="1"/>
          </p:cNvSpPr>
          <p:nvPr>
            <p:ph type="dt" sz="half" idx="10"/>
          </p:nvPr>
        </p:nvSpPr>
        <p:spPr/>
        <p:txBody>
          <a:bodyPr/>
          <a:lstStyle/>
          <a:p>
            <a:fld id="{45E293AC-710D-4FDF-A079-57CC050E8FEA}" type="datetimeFigureOut">
              <a:rPr lang="ru-RU" smtClean="0"/>
              <a:pPr/>
              <a:t>16.08.2019</a:t>
            </a:fld>
            <a:endParaRPr lang="ru-RU"/>
          </a:p>
        </p:txBody>
      </p:sp>
      <p:sp>
        <p:nvSpPr>
          <p:cNvPr id="8" name="Нижний колонтитул 7">
            <a:extLst>
              <a:ext uri="{FF2B5EF4-FFF2-40B4-BE49-F238E27FC236}">
                <a16:creationId xmlns:a16="http://schemas.microsoft.com/office/drawing/2014/main" xmlns="" id="{571A8046-08A0-4BF7-82E4-4C2E61E09F6A}"/>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C8380ABA-77DF-4FFE-8819-09E224B022E7}"/>
              </a:ext>
            </a:extLst>
          </p:cNvPr>
          <p:cNvSpPr>
            <a:spLocks noGrp="1"/>
          </p:cNvSpPr>
          <p:nvPr>
            <p:ph type="sldNum" sz="quarter" idx="12"/>
          </p:nvPr>
        </p:nvSpPr>
        <p:spPr/>
        <p:txBody>
          <a:bodyPr/>
          <a:lstStyle/>
          <a:p>
            <a:fld id="{C25A03C4-DB33-47BC-A801-BE089A759DA1}" type="slidenum">
              <a:rPr lang="ru-RU" smtClean="0"/>
              <a:pPr/>
              <a:t>‹#›</a:t>
            </a:fld>
            <a:endParaRPr lang="ru-RU"/>
          </a:p>
        </p:txBody>
      </p:sp>
    </p:spTree>
    <p:extLst>
      <p:ext uri="{BB962C8B-B14F-4D97-AF65-F5344CB8AC3E}">
        <p14:creationId xmlns="" xmlns:p14="http://schemas.microsoft.com/office/powerpoint/2010/main" val="1363740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669FED5-5691-44C7-9114-25D1A146BA79}"/>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F531B609-A256-42FA-B182-190C0C8201D1}"/>
              </a:ext>
            </a:extLst>
          </p:cNvPr>
          <p:cNvSpPr>
            <a:spLocks noGrp="1"/>
          </p:cNvSpPr>
          <p:nvPr>
            <p:ph type="dt" sz="half" idx="10"/>
          </p:nvPr>
        </p:nvSpPr>
        <p:spPr/>
        <p:txBody>
          <a:bodyPr/>
          <a:lstStyle/>
          <a:p>
            <a:fld id="{45E293AC-710D-4FDF-A079-57CC050E8FEA}" type="datetimeFigureOut">
              <a:rPr lang="ru-RU" smtClean="0"/>
              <a:pPr/>
              <a:t>16.08.2019</a:t>
            </a:fld>
            <a:endParaRPr lang="ru-RU"/>
          </a:p>
        </p:txBody>
      </p:sp>
      <p:sp>
        <p:nvSpPr>
          <p:cNvPr id="4" name="Нижний колонтитул 3">
            <a:extLst>
              <a:ext uri="{FF2B5EF4-FFF2-40B4-BE49-F238E27FC236}">
                <a16:creationId xmlns:a16="http://schemas.microsoft.com/office/drawing/2014/main" xmlns="" id="{1DE499E0-F483-4DB0-B0D1-147C805CC362}"/>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BE199252-4F0F-4B7D-B704-EC0510A0013C}"/>
              </a:ext>
            </a:extLst>
          </p:cNvPr>
          <p:cNvSpPr>
            <a:spLocks noGrp="1"/>
          </p:cNvSpPr>
          <p:nvPr>
            <p:ph type="sldNum" sz="quarter" idx="12"/>
          </p:nvPr>
        </p:nvSpPr>
        <p:spPr/>
        <p:txBody>
          <a:bodyPr/>
          <a:lstStyle/>
          <a:p>
            <a:fld id="{C25A03C4-DB33-47BC-A801-BE089A759DA1}" type="slidenum">
              <a:rPr lang="ru-RU" smtClean="0"/>
              <a:pPr/>
              <a:t>‹#›</a:t>
            </a:fld>
            <a:endParaRPr lang="ru-RU"/>
          </a:p>
        </p:txBody>
      </p:sp>
    </p:spTree>
    <p:extLst>
      <p:ext uri="{BB962C8B-B14F-4D97-AF65-F5344CB8AC3E}">
        <p14:creationId xmlns="" xmlns:p14="http://schemas.microsoft.com/office/powerpoint/2010/main" val="1386858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873AE74F-8A06-4EDC-A3C0-FBD6FB0E324D}"/>
              </a:ext>
            </a:extLst>
          </p:cNvPr>
          <p:cNvSpPr>
            <a:spLocks noGrp="1"/>
          </p:cNvSpPr>
          <p:nvPr>
            <p:ph type="dt" sz="half" idx="10"/>
          </p:nvPr>
        </p:nvSpPr>
        <p:spPr/>
        <p:txBody>
          <a:bodyPr/>
          <a:lstStyle/>
          <a:p>
            <a:fld id="{45E293AC-710D-4FDF-A079-57CC050E8FEA}" type="datetimeFigureOut">
              <a:rPr lang="ru-RU" smtClean="0"/>
              <a:pPr/>
              <a:t>16.08.2019</a:t>
            </a:fld>
            <a:endParaRPr lang="ru-RU"/>
          </a:p>
        </p:txBody>
      </p:sp>
      <p:sp>
        <p:nvSpPr>
          <p:cNvPr id="3" name="Нижний колонтитул 2">
            <a:extLst>
              <a:ext uri="{FF2B5EF4-FFF2-40B4-BE49-F238E27FC236}">
                <a16:creationId xmlns:a16="http://schemas.microsoft.com/office/drawing/2014/main" xmlns="" id="{2AF41315-47E2-4700-A40B-C8D262EBBFFE}"/>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30B9F2C8-A852-48AE-A65B-05D315F08CA3}"/>
              </a:ext>
            </a:extLst>
          </p:cNvPr>
          <p:cNvSpPr>
            <a:spLocks noGrp="1"/>
          </p:cNvSpPr>
          <p:nvPr>
            <p:ph type="sldNum" sz="quarter" idx="12"/>
          </p:nvPr>
        </p:nvSpPr>
        <p:spPr/>
        <p:txBody>
          <a:bodyPr/>
          <a:lstStyle/>
          <a:p>
            <a:fld id="{C25A03C4-DB33-47BC-A801-BE089A759DA1}" type="slidenum">
              <a:rPr lang="ru-RU" smtClean="0"/>
              <a:pPr/>
              <a:t>‹#›</a:t>
            </a:fld>
            <a:endParaRPr lang="ru-RU"/>
          </a:p>
        </p:txBody>
      </p:sp>
    </p:spTree>
    <p:extLst>
      <p:ext uri="{BB962C8B-B14F-4D97-AF65-F5344CB8AC3E}">
        <p14:creationId xmlns="" xmlns:p14="http://schemas.microsoft.com/office/powerpoint/2010/main" val="2791476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CFB010E-C60D-42FE-AAE9-0BAB33ECA03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3A967062-8815-4353-9BDF-20D68B867B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C39A6CBA-E68E-46A1-BFB8-7698B813F5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E84515CB-FCF6-4BBB-A98E-03DB99E7D80B}"/>
              </a:ext>
            </a:extLst>
          </p:cNvPr>
          <p:cNvSpPr>
            <a:spLocks noGrp="1"/>
          </p:cNvSpPr>
          <p:nvPr>
            <p:ph type="dt" sz="half" idx="10"/>
          </p:nvPr>
        </p:nvSpPr>
        <p:spPr/>
        <p:txBody>
          <a:bodyPr/>
          <a:lstStyle/>
          <a:p>
            <a:fld id="{45E293AC-710D-4FDF-A079-57CC050E8FEA}" type="datetimeFigureOut">
              <a:rPr lang="ru-RU" smtClean="0"/>
              <a:pPr/>
              <a:t>16.08.2019</a:t>
            </a:fld>
            <a:endParaRPr lang="ru-RU"/>
          </a:p>
        </p:txBody>
      </p:sp>
      <p:sp>
        <p:nvSpPr>
          <p:cNvPr id="6" name="Нижний колонтитул 5">
            <a:extLst>
              <a:ext uri="{FF2B5EF4-FFF2-40B4-BE49-F238E27FC236}">
                <a16:creationId xmlns:a16="http://schemas.microsoft.com/office/drawing/2014/main" xmlns="" id="{64E9C506-F43A-4521-898A-FD481BAD8B1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837CA44C-77F7-403A-B26E-4080CB0F7D9E}"/>
              </a:ext>
            </a:extLst>
          </p:cNvPr>
          <p:cNvSpPr>
            <a:spLocks noGrp="1"/>
          </p:cNvSpPr>
          <p:nvPr>
            <p:ph type="sldNum" sz="quarter" idx="12"/>
          </p:nvPr>
        </p:nvSpPr>
        <p:spPr/>
        <p:txBody>
          <a:bodyPr/>
          <a:lstStyle/>
          <a:p>
            <a:fld id="{C25A03C4-DB33-47BC-A801-BE089A759DA1}" type="slidenum">
              <a:rPr lang="ru-RU" smtClean="0"/>
              <a:pPr/>
              <a:t>‹#›</a:t>
            </a:fld>
            <a:endParaRPr lang="ru-RU"/>
          </a:p>
        </p:txBody>
      </p:sp>
    </p:spTree>
    <p:extLst>
      <p:ext uri="{BB962C8B-B14F-4D97-AF65-F5344CB8AC3E}">
        <p14:creationId xmlns="" xmlns:p14="http://schemas.microsoft.com/office/powerpoint/2010/main" val="3306287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7BFBDDD-F697-4E54-8239-96A91D5D67A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785A4E69-6663-4361-9FF6-5AD5454FB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8E20BE08-60CC-4C7B-9DAF-64E8A9581D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8E58CE7D-9E3E-4ED6-8894-F1DCEDE9A786}"/>
              </a:ext>
            </a:extLst>
          </p:cNvPr>
          <p:cNvSpPr>
            <a:spLocks noGrp="1"/>
          </p:cNvSpPr>
          <p:nvPr>
            <p:ph type="dt" sz="half" idx="10"/>
          </p:nvPr>
        </p:nvSpPr>
        <p:spPr/>
        <p:txBody>
          <a:bodyPr/>
          <a:lstStyle/>
          <a:p>
            <a:fld id="{45E293AC-710D-4FDF-A079-57CC050E8FEA}" type="datetimeFigureOut">
              <a:rPr lang="ru-RU" smtClean="0"/>
              <a:pPr/>
              <a:t>16.08.2019</a:t>
            </a:fld>
            <a:endParaRPr lang="ru-RU"/>
          </a:p>
        </p:txBody>
      </p:sp>
      <p:sp>
        <p:nvSpPr>
          <p:cNvPr id="6" name="Нижний колонтитул 5">
            <a:extLst>
              <a:ext uri="{FF2B5EF4-FFF2-40B4-BE49-F238E27FC236}">
                <a16:creationId xmlns:a16="http://schemas.microsoft.com/office/drawing/2014/main" xmlns="" id="{8CEFF9B8-344E-43EA-8251-88BF5E797AB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0930C760-BD35-476A-9702-D7C818A22D3E}"/>
              </a:ext>
            </a:extLst>
          </p:cNvPr>
          <p:cNvSpPr>
            <a:spLocks noGrp="1"/>
          </p:cNvSpPr>
          <p:nvPr>
            <p:ph type="sldNum" sz="quarter" idx="12"/>
          </p:nvPr>
        </p:nvSpPr>
        <p:spPr/>
        <p:txBody>
          <a:bodyPr/>
          <a:lstStyle/>
          <a:p>
            <a:fld id="{C25A03C4-DB33-47BC-A801-BE089A759DA1}" type="slidenum">
              <a:rPr lang="ru-RU" smtClean="0"/>
              <a:pPr/>
              <a:t>‹#›</a:t>
            </a:fld>
            <a:endParaRPr lang="ru-RU"/>
          </a:p>
        </p:txBody>
      </p:sp>
    </p:spTree>
    <p:extLst>
      <p:ext uri="{BB962C8B-B14F-4D97-AF65-F5344CB8AC3E}">
        <p14:creationId xmlns="" xmlns:p14="http://schemas.microsoft.com/office/powerpoint/2010/main" val="401149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E69F970-51B4-4FAF-81B1-1D77526DF6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FEDBF245-B79E-4D8A-9124-A9390536E2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317644B5-765B-4C30-8536-EAC97940A0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E293AC-710D-4FDF-A079-57CC050E8FEA}" type="datetimeFigureOut">
              <a:rPr lang="ru-RU" smtClean="0"/>
              <a:pPr/>
              <a:t>16.08.2019</a:t>
            </a:fld>
            <a:endParaRPr lang="ru-RU"/>
          </a:p>
        </p:txBody>
      </p:sp>
      <p:sp>
        <p:nvSpPr>
          <p:cNvPr id="5" name="Нижний колонтитул 4">
            <a:extLst>
              <a:ext uri="{FF2B5EF4-FFF2-40B4-BE49-F238E27FC236}">
                <a16:creationId xmlns:a16="http://schemas.microsoft.com/office/drawing/2014/main" xmlns="" id="{9CDE35C1-C8F9-4DCB-A44D-D62706E70D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3168EC68-33A7-4176-BE14-414C17F69F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5A03C4-DB33-47BC-A801-BE089A759DA1}" type="slidenum">
              <a:rPr lang="ru-RU" smtClean="0"/>
              <a:pPr/>
              <a:t>‹#›</a:t>
            </a:fld>
            <a:endParaRPr lang="ru-RU"/>
          </a:p>
        </p:txBody>
      </p:sp>
    </p:spTree>
    <p:extLst>
      <p:ext uri="{BB962C8B-B14F-4D97-AF65-F5344CB8AC3E}">
        <p14:creationId xmlns="" xmlns:p14="http://schemas.microsoft.com/office/powerpoint/2010/main" val="3329928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emf"/><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hyperlink" Target="https://context.reverso.net/%D0%BF%D0%B5%D1%80%D0%B5%D0%B2%D0%BE%D0%B4/%D0%B0%D0%BD%D0%B3%D0%BB%D0%B8%D0%B9%D1%81%D0%BA%D0%B8%D0%B9-%D1%80%D1%83%D1%81%D1%81%D0%BA%D0%B8%D0%B9/J/cm2" TargetMode="Externa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2.jpeg"/><Relationship Id="rId5" Type="http://schemas.openxmlformats.org/officeDocument/2006/relationships/oleObject" Target="../embeddings/_____Microsoft_Office_Excel_97-20031.xls"/><Relationship Id="rId4" Type="http://schemas.openxmlformats.org/officeDocument/2006/relationships/image" Target="../media/image21.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oleObject" Target="../embeddings/oleObject1.bin"/><Relationship Id="rId10" Type="http://schemas.openxmlformats.org/officeDocument/2006/relationships/image" Target="../media/image8.png"/><Relationship Id="rId4" Type="http://schemas.openxmlformats.org/officeDocument/2006/relationships/image" Target="../media/image28.png"/><Relationship Id="rId9"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2"/>
          <p:cNvSpPr txBox="1">
            <a:spLocks/>
          </p:cNvSpPr>
          <p:nvPr/>
        </p:nvSpPr>
        <p:spPr>
          <a:xfrm>
            <a:off x="1919536" y="188640"/>
            <a:ext cx="8280920" cy="5616624"/>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ru-RU" sz="2800" dirty="0">
                <a:solidFill>
                  <a:srgbClr val="002F8E"/>
                </a:solidFill>
                <a:latin typeface="Times New Roman" panose="02020603050405020304" pitchFamily="18" charset="0"/>
                <a:cs typeface="Times New Roman" panose="02020603050405020304" pitchFamily="18" charset="0"/>
              </a:rPr>
              <a:t/>
            </a:r>
            <a:br>
              <a:rPr lang="ru-RU" sz="2800" dirty="0">
                <a:solidFill>
                  <a:srgbClr val="002F8E"/>
                </a:solidFill>
                <a:latin typeface="Times New Roman" panose="02020603050405020304" pitchFamily="18" charset="0"/>
                <a:cs typeface="Times New Roman" panose="02020603050405020304" pitchFamily="18" charset="0"/>
              </a:rPr>
            </a:br>
            <a:endParaRPr lang="ru-RU" sz="4400" dirty="0">
              <a:solidFill>
                <a:srgbClr val="002F8E"/>
              </a:solidFill>
              <a:latin typeface="Times New Roman" panose="02020603050405020304" pitchFamily="18" charset="0"/>
              <a:cs typeface="Times New Roman" panose="02020603050405020304" pitchFamily="18" charset="0"/>
            </a:endParaRPr>
          </a:p>
        </p:txBody>
      </p:sp>
      <p:grpSp>
        <p:nvGrpSpPr>
          <p:cNvPr id="11" name="Группа 10">
            <a:extLst>
              <a:ext uri="{FF2B5EF4-FFF2-40B4-BE49-F238E27FC236}">
                <a16:creationId xmlns:a16="http://schemas.microsoft.com/office/drawing/2014/main" xmlns="" id="{327B8F2F-89D5-42C1-8E80-C892CA43C347}"/>
              </a:ext>
            </a:extLst>
          </p:cNvPr>
          <p:cNvGrpSpPr/>
          <p:nvPr/>
        </p:nvGrpSpPr>
        <p:grpSpPr>
          <a:xfrm>
            <a:off x="-614385" y="-269151"/>
            <a:ext cx="10407015" cy="1838811"/>
            <a:chOff x="-614385" y="-269151"/>
            <a:chExt cx="10407015" cy="1838811"/>
          </a:xfrm>
        </p:grpSpPr>
        <p:pic>
          <p:nvPicPr>
            <p:cNvPr id="8" name="Picture 3" descr="C:\Users\ОМВ\Desktop\лого.pn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4937" t="-5904" r="55198" b="36186"/>
            <a:stretch/>
          </p:blipFill>
          <p:spPr bwMode="auto">
            <a:xfrm>
              <a:off x="-614385" y="-269151"/>
              <a:ext cx="1928382" cy="120032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Прямоугольник 3"/>
            <p:cNvSpPr/>
            <p:nvPr/>
          </p:nvSpPr>
          <p:spPr>
            <a:xfrm>
              <a:off x="1275347" y="0"/>
              <a:ext cx="8517283" cy="1569660"/>
            </a:xfrm>
            <a:prstGeom prst="rect">
              <a:avLst/>
            </a:prstGeom>
          </p:spPr>
          <p:txBody>
            <a:bodyPr wrap="square">
              <a:spAutoFit/>
            </a:bodyPr>
            <a:lstStyle/>
            <a:p>
              <a:r>
                <a:rPr lang="en-US" sz="2400" dirty="0" smtClean="0">
                  <a:solidFill>
                    <a:schemeClr val="accent1">
                      <a:lumMod val="75000"/>
                    </a:schemeClr>
                  </a:solidFill>
                </a:rPr>
                <a:t>State Scientific Center FSUE</a:t>
              </a:r>
              <a:endParaRPr lang="es-ES" sz="2400" dirty="0" smtClean="0">
                <a:solidFill>
                  <a:schemeClr val="accent1">
                    <a:lumMod val="75000"/>
                  </a:schemeClr>
                </a:solidFill>
              </a:endParaRPr>
            </a:p>
            <a:p>
              <a:r>
                <a:rPr lang="en-US" sz="2400" dirty="0" smtClean="0">
                  <a:solidFill>
                    <a:schemeClr val="accent1">
                      <a:lumMod val="75000"/>
                    </a:schemeClr>
                  </a:solidFill>
                </a:rPr>
                <a:t>I.P.</a:t>
              </a:r>
              <a:r>
                <a:rPr lang="ru-RU" sz="2400" dirty="0" smtClean="0">
                  <a:solidFill>
                    <a:schemeClr val="accent1">
                      <a:lumMod val="75000"/>
                    </a:schemeClr>
                  </a:solidFill>
                </a:rPr>
                <a:t> </a:t>
              </a:r>
              <a:r>
                <a:rPr lang="en-US" sz="2400" dirty="0" err="1" smtClean="0">
                  <a:solidFill>
                    <a:schemeClr val="accent1">
                      <a:lumMod val="75000"/>
                    </a:schemeClr>
                  </a:solidFill>
                </a:rPr>
                <a:t>Bardin</a:t>
              </a:r>
              <a:r>
                <a:rPr lang="en-US" sz="2400" dirty="0" smtClean="0">
                  <a:solidFill>
                    <a:schemeClr val="accent1">
                      <a:lumMod val="75000"/>
                    </a:schemeClr>
                  </a:solidFill>
                </a:rPr>
                <a:t> Central Research Institute for Ferrous Metallurgy</a:t>
              </a:r>
              <a:endParaRPr lang="ru-RU" sz="2400" dirty="0" smtClean="0">
                <a:solidFill>
                  <a:schemeClr val="accent1">
                    <a:lumMod val="75000"/>
                  </a:schemeClr>
                </a:solidFill>
              </a:endParaRPr>
            </a:p>
            <a:p>
              <a:pPr algn="ctr"/>
              <a:r>
                <a:rPr lang="ru-RU" sz="2400" dirty="0" smtClean="0">
                  <a:solidFill>
                    <a:schemeClr val="accent1">
                      <a:lumMod val="75000"/>
                    </a:schemeClr>
                  </a:solidFill>
                </a:rPr>
                <a:t/>
              </a:r>
              <a:br>
                <a:rPr lang="ru-RU" sz="2400" dirty="0" smtClean="0">
                  <a:solidFill>
                    <a:schemeClr val="accent1">
                      <a:lumMod val="75000"/>
                    </a:schemeClr>
                  </a:solidFill>
                </a:rPr>
              </a:br>
              <a:endParaRPr lang="ru-RU" sz="2400" dirty="0">
                <a:solidFill>
                  <a:schemeClr val="accent1">
                    <a:lumMod val="75000"/>
                  </a:schemeClr>
                </a:solidFill>
              </a:endParaRPr>
            </a:p>
          </p:txBody>
        </p:sp>
      </p:grpSp>
      <p:sp>
        <p:nvSpPr>
          <p:cNvPr id="3" name="TextBox 2">
            <a:extLst>
              <a:ext uri="{FF2B5EF4-FFF2-40B4-BE49-F238E27FC236}">
                <a16:creationId xmlns:a16="http://schemas.microsoft.com/office/drawing/2014/main" xmlns="" id="{5A8640F6-54FC-4A46-AEC2-45341B4EC63C}"/>
              </a:ext>
            </a:extLst>
          </p:cNvPr>
          <p:cNvSpPr txBox="1"/>
          <p:nvPr/>
        </p:nvSpPr>
        <p:spPr>
          <a:xfrm>
            <a:off x="6583313" y="3927134"/>
            <a:ext cx="1818768" cy="1107996"/>
          </a:xfrm>
          <a:prstGeom prst="rect">
            <a:avLst/>
          </a:prstGeom>
          <a:noFill/>
        </p:spPr>
        <p:txBody>
          <a:bodyPr wrap="none" rtlCol="0">
            <a:spAutoFit/>
          </a:bodyPr>
          <a:lstStyle/>
          <a:p>
            <a:endParaRPr lang="ru-RU" sz="1200" dirty="0"/>
          </a:p>
          <a:p>
            <a:r>
              <a:rPr lang="en-US" i="1" dirty="0" smtClean="0">
                <a:solidFill>
                  <a:schemeClr val="bg1">
                    <a:lumMod val="50000"/>
                  </a:schemeClr>
                </a:solidFill>
              </a:rPr>
              <a:t>General Director,</a:t>
            </a:r>
            <a:r>
              <a:rPr lang="ru-RU" i="1" dirty="0" smtClean="0">
                <a:solidFill>
                  <a:schemeClr val="bg1">
                    <a:lumMod val="50000"/>
                  </a:schemeClr>
                </a:solidFill>
              </a:rPr>
              <a:t> </a:t>
            </a:r>
            <a:endParaRPr lang="ru-RU" i="1" dirty="0">
              <a:solidFill>
                <a:schemeClr val="bg1">
                  <a:lumMod val="50000"/>
                </a:schemeClr>
              </a:solidFill>
            </a:endParaRPr>
          </a:p>
          <a:p>
            <a:r>
              <a:rPr lang="en-US" i="1" dirty="0" err="1" smtClean="0">
                <a:solidFill>
                  <a:schemeClr val="bg1">
                    <a:lumMod val="50000"/>
                  </a:schemeClr>
                </a:solidFill>
              </a:rPr>
              <a:t>Ph.D</a:t>
            </a:r>
            <a:endParaRPr lang="ru-RU" i="1" dirty="0">
              <a:solidFill>
                <a:schemeClr val="bg1">
                  <a:lumMod val="50000"/>
                </a:schemeClr>
              </a:solidFill>
            </a:endParaRPr>
          </a:p>
          <a:p>
            <a:r>
              <a:rPr lang="en-US" i="1" dirty="0" smtClean="0">
                <a:solidFill>
                  <a:schemeClr val="bg1">
                    <a:lumMod val="50000"/>
                  </a:schemeClr>
                </a:solidFill>
              </a:rPr>
              <a:t>Viktor Semenov</a:t>
            </a:r>
            <a:endParaRPr lang="ru-RU" i="1" dirty="0">
              <a:solidFill>
                <a:schemeClr val="bg1">
                  <a:lumMod val="50000"/>
                </a:schemeClr>
              </a:solidFill>
            </a:endParaRPr>
          </a:p>
        </p:txBody>
      </p:sp>
      <p:sp>
        <p:nvSpPr>
          <p:cNvPr id="5" name="Прямоугольник 4">
            <a:extLst>
              <a:ext uri="{FF2B5EF4-FFF2-40B4-BE49-F238E27FC236}">
                <a16:creationId xmlns:a16="http://schemas.microsoft.com/office/drawing/2014/main" xmlns="" id="{A0409DC8-D5DB-40F5-99A8-E9B50858B6E2}"/>
              </a:ext>
            </a:extLst>
          </p:cNvPr>
          <p:cNvSpPr/>
          <p:nvPr/>
        </p:nvSpPr>
        <p:spPr>
          <a:xfrm>
            <a:off x="1" y="2051273"/>
            <a:ext cx="9889958" cy="2369880"/>
          </a:xfrm>
          <a:prstGeom prst="rect">
            <a:avLst/>
          </a:prstGeom>
        </p:spPr>
        <p:txBody>
          <a:bodyPr wrap="square">
            <a:spAutoFit/>
          </a:bodyPr>
          <a:lstStyle/>
          <a:p>
            <a:pPr algn="ctr"/>
            <a:r>
              <a:rPr lang="en-US" sz="2800" i="1" dirty="0" smtClean="0">
                <a:solidFill>
                  <a:schemeClr val="bg1">
                    <a:lumMod val="50000"/>
                  </a:schemeClr>
                </a:solidFill>
              </a:rPr>
              <a:t>State Scientific </a:t>
            </a:r>
            <a:r>
              <a:rPr lang="en-US" sz="2800" i="1" dirty="0" smtClean="0">
                <a:solidFill>
                  <a:schemeClr val="bg1">
                    <a:lumMod val="50000"/>
                  </a:schemeClr>
                </a:solidFill>
              </a:rPr>
              <a:t>Center </a:t>
            </a:r>
            <a:r>
              <a:rPr lang="en-US" sz="2800" i="1" dirty="0" smtClean="0">
                <a:solidFill>
                  <a:schemeClr val="bg1">
                    <a:lumMod val="50000"/>
                  </a:schemeClr>
                </a:solidFill>
              </a:rPr>
              <a:t>FSUE</a:t>
            </a:r>
            <a:r>
              <a:rPr lang="ru-RU" sz="2800" i="1" dirty="0" smtClean="0">
                <a:solidFill>
                  <a:schemeClr val="bg1">
                    <a:lumMod val="50000"/>
                  </a:schemeClr>
                </a:solidFill>
              </a:rPr>
              <a:t> </a:t>
            </a:r>
            <a:r>
              <a:rPr lang="en-US" sz="2800" i="1" dirty="0" smtClean="0">
                <a:solidFill>
                  <a:schemeClr val="bg1">
                    <a:lumMod val="50000"/>
                  </a:schemeClr>
                </a:solidFill>
              </a:rPr>
              <a:t>I.P</a:t>
            </a:r>
            <a:r>
              <a:rPr lang="en-US" sz="2800" i="1" dirty="0" smtClean="0">
                <a:solidFill>
                  <a:schemeClr val="bg1">
                    <a:lumMod val="50000"/>
                  </a:schemeClr>
                </a:solidFill>
              </a:rPr>
              <a:t>.</a:t>
            </a:r>
            <a:r>
              <a:rPr lang="ru-RU" sz="2800" i="1" dirty="0" smtClean="0">
                <a:solidFill>
                  <a:schemeClr val="bg1">
                    <a:lumMod val="50000"/>
                  </a:schemeClr>
                </a:solidFill>
              </a:rPr>
              <a:t> </a:t>
            </a:r>
            <a:r>
              <a:rPr lang="en-US" sz="2800" i="1" dirty="0" err="1" smtClean="0">
                <a:solidFill>
                  <a:schemeClr val="bg1">
                    <a:lumMod val="50000"/>
                  </a:schemeClr>
                </a:solidFill>
              </a:rPr>
              <a:t>Bardin</a:t>
            </a:r>
            <a:r>
              <a:rPr lang="en-US" sz="2800" i="1" dirty="0" smtClean="0">
                <a:solidFill>
                  <a:schemeClr val="bg1">
                    <a:lumMod val="50000"/>
                  </a:schemeClr>
                </a:solidFill>
              </a:rPr>
              <a:t> Central Research </a:t>
            </a:r>
            <a:r>
              <a:rPr lang="en-US" sz="2800" i="1" dirty="0" smtClean="0">
                <a:solidFill>
                  <a:schemeClr val="bg1">
                    <a:lumMod val="50000"/>
                  </a:schemeClr>
                </a:solidFill>
              </a:rPr>
              <a:t>Institute</a:t>
            </a:r>
            <a:endParaRPr lang="ru-RU" sz="2800" i="1" dirty="0" smtClean="0">
              <a:solidFill>
                <a:schemeClr val="bg1">
                  <a:lumMod val="50000"/>
                </a:schemeClr>
              </a:solidFill>
            </a:endParaRPr>
          </a:p>
          <a:p>
            <a:pPr algn="ctr"/>
            <a:r>
              <a:rPr lang="en-US" sz="2800" i="1" dirty="0" smtClean="0">
                <a:solidFill>
                  <a:schemeClr val="bg1">
                    <a:lumMod val="50000"/>
                  </a:schemeClr>
                </a:solidFill>
              </a:rPr>
              <a:t>for </a:t>
            </a:r>
            <a:r>
              <a:rPr lang="en-US" sz="2800" i="1" dirty="0" smtClean="0">
                <a:solidFill>
                  <a:schemeClr val="bg1">
                    <a:lumMod val="50000"/>
                  </a:schemeClr>
                </a:solidFill>
              </a:rPr>
              <a:t>Ferrous </a:t>
            </a:r>
            <a:r>
              <a:rPr lang="en-US" sz="2800" i="1" dirty="0" smtClean="0">
                <a:solidFill>
                  <a:schemeClr val="bg1">
                    <a:lumMod val="50000"/>
                  </a:schemeClr>
                </a:solidFill>
              </a:rPr>
              <a:t>Metallurgy</a:t>
            </a:r>
            <a:r>
              <a:rPr lang="en-US" sz="2800" i="1" dirty="0" smtClean="0">
                <a:solidFill>
                  <a:schemeClr val="bg1">
                    <a:lumMod val="50000"/>
                  </a:schemeClr>
                </a:solidFill>
              </a:rPr>
              <a:t>: the Outcomes of 2018</a:t>
            </a:r>
            <a:endParaRPr lang="ru-RU" sz="2800" i="1" dirty="0" smtClean="0">
              <a:solidFill>
                <a:schemeClr val="bg1">
                  <a:lumMod val="50000"/>
                </a:schemeClr>
              </a:solidFill>
            </a:endParaRPr>
          </a:p>
          <a:p>
            <a:pPr algn="ctr"/>
            <a:r>
              <a:rPr lang="ru-RU" sz="3200" b="1" dirty="0">
                <a:solidFill>
                  <a:schemeClr val="accent1">
                    <a:lumMod val="75000"/>
                  </a:schemeClr>
                </a:solidFill>
                <a:latin typeface="Times New Roman" panose="02020603050405020304" pitchFamily="18" charset="0"/>
                <a:cs typeface="Times New Roman" panose="02020603050405020304" pitchFamily="18" charset="0"/>
              </a:rPr>
              <a:t/>
            </a:r>
            <a:br>
              <a:rPr lang="ru-RU" sz="3200" b="1" dirty="0">
                <a:solidFill>
                  <a:schemeClr val="accent1">
                    <a:lumMod val="75000"/>
                  </a:schemeClr>
                </a:solidFill>
                <a:latin typeface="Times New Roman" panose="02020603050405020304" pitchFamily="18" charset="0"/>
                <a:cs typeface="Times New Roman" panose="02020603050405020304" pitchFamily="18" charset="0"/>
              </a:rPr>
            </a:br>
            <a:endParaRPr lang="ru-RU" sz="3200" b="1" dirty="0">
              <a:solidFill>
                <a:schemeClr val="accent1">
                  <a:lumMod val="75000"/>
                </a:schemeClr>
              </a:solidFill>
              <a:latin typeface="Times New Roman" panose="02020603050405020304" pitchFamily="18" charset="0"/>
              <a:cs typeface="Times New Roman" panose="02020603050405020304" pitchFamily="18" charset="0"/>
            </a:endParaRPr>
          </a:p>
          <a:p>
            <a:r>
              <a:rPr lang="ru-RU" sz="2800" i="1" dirty="0">
                <a:solidFill>
                  <a:schemeClr val="bg1">
                    <a:lumMod val="50000"/>
                  </a:schemeClr>
                </a:solidFill>
              </a:rPr>
              <a:t> </a:t>
            </a:r>
          </a:p>
        </p:txBody>
      </p:sp>
      <p:grpSp>
        <p:nvGrpSpPr>
          <p:cNvPr id="9" name="Группа 8">
            <a:extLst>
              <a:ext uri="{FF2B5EF4-FFF2-40B4-BE49-F238E27FC236}">
                <a16:creationId xmlns:a16="http://schemas.microsoft.com/office/drawing/2014/main" xmlns="" id="{BE5D9154-D8E9-47DD-AB4E-7D699E01B01B}"/>
              </a:ext>
            </a:extLst>
          </p:cNvPr>
          <p:cNvGrpSpPr/>
          <p:nvPr/>
        </p:nvGrpSpPr>
        <p:grpSpPr>
          <a:xfrm>
            <a:off x="-292724" y="-2112"/>
            <a:ext cx="12484724" cy="7044834"/>
            <a:chOff x="-292724" y="-2112"/>
            <a:chExt cx="12484724" cy="7044834"/>
          </a:xfrm>
        </p:grpSpPr>
        <p:sp>
          <p:nvSpPr>
            <p:cNvPr id="2" name="Прямоугольник 1">
              <a:extLst>
                <a:ext uri="{FF2B5EF4-FFF2-40B4-BE49-F238E27FC236}">
                  <a16:creationId xmlns:a16="http://schemas.microsoft.com/office/drawing/2014/main" xmlns="" id="{D4C16088-6329-4074-A2D8-F1BD966FB6B8}"/>
                </a:ext>
              </a:extLst>
            </p:cNvPr>
            <p:cNvSpPr/>
            <p:nvPr/>
          </p:nvSpPr>
          <p:spPr>
            <a:xfrm>
              <a:off x="9982899" y="-2112"/>
              <a:ext cx="2209101" cy="686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 name="Группа 5">
              <a:extLst>
                <a:ext uri="{FF2B5EF4-FFF2-40B4-BE49-F238E27FC236}">
                  <a16:creationId xmlns:a16="http://schemas.microsoft.com/office/drawing/2014/main" xmlns="" id="{BB075493-5F76-4DC7-A306-3343657D3F78}"/>
                </a:ext>
              </a:extLst>
            </p:cNvPr>
            <p:cNvGrpSpPr/>
            <p:nvPr/>
          </p:nvGrpSpPr>
          <p:grpSpPr>
            <a:xfrm>
              <a:off x="-292724" y="5224755"/>
              <a:ext cx="10250456" cy="1817967"/>
              <a:chOff x="-292724" y="5224755"/>
              <a:chExt cx="10250456" cy="1817967"/>
            </a:xfrm>
          </p:grpSpPr>
          <p:pic>
            <p:nvPicPr>
              <p:cNvPr id="10" name="Рисунок 9">
                <a:extLst>
                  <a:ext uri="{FF2B5EF4-FFF2-40B4-BE49-F238E27FC236}">
                    <a16:creationId xmlns:a16="http://schemas.microsoft.com/office/drawing/2014/main" xmlns="" id="{1EAD2C1D-6E26-487C-A748-1B028ACF3C58}"/>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flipV="1">
                <a:off x="-1" y="5327006"/>
                <a:ext cx="9957733" cy="1530991"/>
              </a:xfrm>
              <a:prstGeom prst="rect">
                <a:avLst/>
              </a:prstGeom>
              <a:effectLst>
                <a:softEdge rad="31750"/>
              </a:effectLst>
            </p:spPr>
          </p:pic>
          <p:pic>
            <p:nvPicPr>
              <p:cNvPr id="16" name="Рисунок 15">
                <a:extLst>
                  <a:ext uri="{FF2B5EF4-FFF2-40B4-BE49-F238E27FC236}">
                    <a16:creationId xmlns:a16="http://schemas.microsoft.com/office/drawing/2014/main" xmlns="" id="{D73026AE-4549-42B1-AF5B-4F40665C8A8F}"/>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008196" y="5352082"/>
                <a:ext cx="2760234" cy="1555062"/>
              </a:xfrm>
              <a:prstGeom prst="rect">
                <a:avLst/>
              </a:prstGeom>
              <a:effectLst>
                <a:softEdge rad="647700"/>
              </a:effectLst>
            </p:spPr>
          </p:pic>
          <p:pic>
            <p:nvPicPr>
              <p:cNvPr id="20" name="Рисунок 19">
                <a:extLst>
                  <a:ext uri="{FF2B5EF4-FFF2-40B4-BE49-F238E27FC236}">
                    <a16:creationId xmlns:a16="http://schemas.microsoft.com/office/drawing/2014/main" xmlns="" id="{1CD2D172-1422-4B38-B437-D2D5FF25EDD4}"/>
                  </a:ext>
                </a:extLst>
              </p:cNvPr>
              <p:cNvPicPr>
                <a:picLocks noChangeAspect="1"/>
              </p:cNvPicPr>
              <p:nvPr/>
            </p:nvPicPr>
            <p:blipFill>
              <a:blip r:embed="rId6" cstate="print">
                <a:grayscl/>
                <a:extLst>
                  <a:ext uri="{28A0092B-C50C-407E-A947-70E740481C1C}">
                    <a14:useLocalDpi xmlns="" xmlns:a14="http://schemas.microsoft.com/office/drawing/2010/main" val="0"/>
                  </a:ext>
                </a:extLst>
              </a:blip>
              <a:stretch>
                <a:fillRect/>
              </a:stretch>
            </p:blipFill>
            <p:spPr>
              <a:xfrm>
                <a:off x="4153352" y="5224755"/>
                <a:ext cx="2556017" cy="1817967"/>
              </a:xfrm>
              <a:prstGeom prst="rect">
                <a:avLst/>
              </a:prstGeom>
              <a:effectLst>
                <a:softEdge rad="584200"/>
              </a:effectLst>
            </p:spPr>
          </p:pic>
          <p:pic>
            <p:nvPicPr>
              <p:cNvPr id="22" name="Рисунок 21">
                <a:extLst>
                  <a:ext uri="{FF2B5EF4-FFF2-40B4-BE49-F238E27FC236}">
                    <a16:creationId xmlns:a16="http://schemas.microsoft.com/office/drawing/2014/main" xmlns="" id="{6859353D-1BF7-43AD-B7D8-21116D4B419C}"/>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363547" y="5327006"/>
                <a:ext cx="3790950" cy="1715716"/>
              </a:xfrm>
              <a:prstGeom prst="rect">
                <a:avLst/>
              </a:prstGeom>
              <a:effectLst>
                <a:softEdge rad="723900"/>
              </a:effectLst>
            </p:spPr>
          </p:pic>
          <p:pic>
            <p:nvPicPr>
              <p:cNvPr id="24" name="Рисунок 23">
                <a:extLst>
                  <a:ext uri="{FF2B5EF4-FFF2-40B4-BE49-F238E27FC236}">
                    <a16:creationId xmlns:a16="http://schemas.microsoft.com/office/drawing/2014/main" xmlns="" id="{FB4AC288-DFF7-4FEC-A679-AF70AFF2A189}"/>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292724" y="5486076"/>
                <a:ext cx="2811444" cy="1381122"/>
              </a:xfrm>
              <a:prstGeom prst="rect">
                <a:avLst/>
              </a:prstGeom>
              <a:effectLst>
                <a:softEdge rad="546100"/>
              </a:effectLst>
            </p:spPr>
          </p:pic>
          <p:pic>
            <p:nvPicPr>
              <p:cNvPr id="28" name="Рисунок 27">
                <a:extLst>
                  <a:ext uri="{FF2B5EF4-FFF2-40B4-BE49-F238E27FC236}">
                    <a16:creationId xmlns:a16="http://schemas.microsoft.com/office/drawing/2014/main" xmlns="" id="{7D8DA730-3D5C-4962-BFA3-FDA1AEC63509}"/>
                  </a:ext>
                </a:extLst>
              </p:cNvPr>
              <p:cNvPicPr>
                <a:picLocks noChangeAspect="1"/>
              </p:cNvPicPr>
              <p:nvPr/>
            </p:nvPicPr>
            <p:blipFill>
              <a:blip r:embed="rId9" cstate="print">
                <a:duotone>
                  <a:schemeClr val="bg2">
                    <a:shade val="45000"/>
                    <a:satMod val="135000"/>
                  </a:schemeClr>
                  <a:prstClr val="white"/>
                </a:duotone>
                <a:extLst>
                  <a:ext uri="{28A0092B-C50C-407E-A947-70E740481C1C}">
                    <a14:useLocalDpi xmlns="" xmlns:a14="http://schemas.microsoft.com/office/drawing/2010/main" val="0"/>
                  </a:ext>
                </a:extLst>
              </a:blip>
              <a:stretch>
                <a:fillRect/>
              </a:stretch>
            </p:blipFill>
            <p:spPr>
              <a:xfrm>
                <a:off x="8070006" y="5285264"/>
                <a:ext cx="1847418" cy="1530991"/>
              </a:xfrm>
              <a:prstGeom prst="rect">
                <a:avLst/>
              </a:prstGeom>
              <a:effectLst>
                <a:softEdge rad="266700"/>
              </a:effectLst>
            </p:spPr>
          </p:pic>
        </p:grpSp>
      </p:grpSp>
      <p:sp>
        <p:nvSpPr>
          <p:cNvPr id="17" name="Прямоугольник 16">
            <a:extLst>
              <a:ext uri="{FF2B5EF4-FFF2-40B4-BE49-F238E27FC236}">
                <a16:creationId xmlns:a16="http://schemas.microsoft.com/office/drawing/2014/main" xmlns="" id="{CB918BC9-0DB3-42E7-BEC4-1EE6BD0E1C2D}"/>
              </a:ext>
            </a:extLst>
          </p:cNvPr>
          <p:cNvSpPr/>
          <p:nvPr/>
        </p:nvSpPr>
        <p:spPr>
          <a:xfrm>
            <a:off x="10002405" y="0"/>
            <a:ext cx="2209101" cy="6860112"/>
          </a:xfrm>
          <a:prstGeom prst="rect">
            <a:avLst/>
          </a:prstGeom>
          <a:gradFill>
            <a:gsLst>
              <a:gs pos="0">
                <a:schemeClr val="accent1">
                  <a:lumMod val="40000"/>
                  <a:lumOff val="60000"/>
                </a:schemeClr>
              </a:gs>
              <a:gs pos="41000">
                <a:schemeClr val="accent1">
                  <a:lumMod val="40000"/>
                  <a:lumOff val="60000"/>
                </a:schemeClr>
              </a:gs>
              <a:gs pos="77000">
                <a:schemeClr val="accent1">
                  <a:lumMod val="50000"/>
                </a:schemeClr>
              </a:gs>
              <a:gs pos="100000">
                <a:schemeClr val="accent1">
                  <a:lumMod val="5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674195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a:extLst>
              <a:ext uri="{FF2B5EF4-FFF2-40B4-BE49-F238E27FC236}">
                <a16:creationId xmlns:a16="http://schemas.microsoft.com/office/drawing/2014/main" xmlns="" id="{C91D457D-1CD4-4B0C-AACD-1D0949EE208C}"/>
              </a:ext>
            </a:extLst>
          </p:cNvPr>
          <p:cNvSpPr/>
          <p:nvPr/>
        </p:nvSpPr>
        <p:spPr>
          <a:xfrm>
            <a:off x="0" y="98501"/>
            <a:ext cx="12192000" cy="892741"/>
          </a:xfrm>
          <a:prstGeom prst="rect">
            <a:avLst/>
          </a:prstGeom>
          <a:gradFill>
            <a:gsLst>
              <a:gs pos="63000">
                <a:srgbClr val="FBFBFB"/>
              </a:gs>
              <a:gs pos="34000">
                <a:srgbClr val="FBFBFB"/>
              </a:gs>
              <a:gs pos="81000">
                <a:schemeClr val="bg1"/>
              </a:gs>
              <a:gs pos="98000">
                <a:srgbClr val="E8E8E8"/>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xmlns="" id="{D4C16088-6329-4074-A2D8-F1BD966FB6B8}"/>
              </a:ext>
            </a:extLst>
          </p:cNvPr>
          <p:cNvSpPr/>
          <p:nvPr/>
        </p:nvSpPr>
        <p:spPr>
          <a:xfrm>
            <a:off x="10041457" y="-2112"/>
            <a:ext cx="2209101" cy="686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695" name="Прямоугольник 1"/>
          <p:cNvSpPr>
            <a:spLocks noChangeArrowheads="1"/>
          </p:cNvSpPr>
          <p:nvPr/>
        </p:nvSpPr>
        <p:spPr bwMode="auto">
          <a:xfrm>
            <a:off x="437139" y="602264"/>
            <a:ext cx="1152128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algn="ctr" eaLnBrk="1" hangingPunct="1">
              <a:spcBef>
                <a:spcPct val="0"/>
              </a:spcBef>
              <a:spcAft>
                <a:spcPct val="0"/>
              </a:spcAft>
              <a:buClrTx/>
              <a:buSzTx/>
              <a:buNone/>
            </a:pPr>
            <a:r>
              <a:rPr lang="en-US" altLang="ru-RU" sz="2000" b="1" i="1" dirty="0" smtClean="0">
                <a:solidFill>
                  <a:schemeClr val="bg1">
                    <a:lumMod val="50000"/>
                  </a:schemeClr>
                </a:solidFill>
                <a:latin typeface="+mn-lt"/>
                <a:cs typeface="Times New Roman" panose="02020603050405020304" pitchFamily="18" charset="0"/>
              </a:rPr>
              <a:t>Development of mass high-quality sheet steels at Russian plants</a:t>
            </a:r>
            <a:endParaRPr lang="ru-RU" altLang="ru-RU" sz="2000" b="1" i="1" dirty="0">
              <a:solidFill>
                <a:schemeClr val="bg1">
                  <a:lumMod val="50000"/>
                </a:schemeClr>
              </a:solidFill>
              <a:latin typeface="+mn-lt"/>
              <a:cs typeface="Times New Roman" panose="02020603050405020304" pitchFamily="18" charset="0"/>
            </a:endParaRPr>
          </a:p>
        </p:txBody>
      </p:sp>
      <p:sp>
        <p:nvSpPr>
          <p:cNvPr id="8" name="TextBox 7"/>
          <p:cNvSpPr txBox="1"/>
          <p:nvPr/>
        </p:nvSpPr>
        <p:spPr>
          <a:xfrm>
            <a:off x="3771430" y="187809"/>
            <a:ext cx="7392821" cy="523220"/>
          </a:xfrm>
          <a:prstGeom prst="rect">
            <a:avLst/>
          </a:prstGeom>
          <a:noFill/>
        </p:spPr>
        <p:txBody>
          <a:bodyPr wrap="square" rtlCol="0">
            <a:spAutoFit/>
          </a:bodyPr>
          <a:lstStyle/>
          <a:p>
            <a:r>
              <a:rPr lang="en-AU" sz="2800" b="1" i="1" dirty="0" smtClean="0">
                <a:solidFill>
                  <a:schemeClr val="bg1">
                    <a:lumMod val="50000"/>
                  </a:schemeClr>
                </a:solidFill>
                <a:cs typeface="Times New Roman" panose="02020603050405020304" pitchFamily="18" charset="0"/>
              </a:rPr>
              <a:t>Development Examples</a:t>
            </a:r>
            <a:endParaRPr lang="ru-RU" sz="2800" b="1" i="1" dirty="0">
              <a:solidFill>
                <a:schemeClr val="bg1">
                  <a:lumMod val="50000"/>
                </a:schemeClr>
              </a:solidFill>
              <a:cs typeface="Times New Roman" panose="02020603050405020304" pitchFamily="18" charset="0"/>
            </a:endParaRPr>
          </a:p>
        </p:txBody>
      </p:sp>
      <p:sp>
        <p:nvSpPr>
          <p:cNvPr id="2" name="TextBox 1"/>
          <p:cNvSpPr txBox="1"/>
          <p:nvPr/>
        </p:nvSpPr>
        <p:spPr>
          <a:xfrm>
            <a:off x="11853446" y="6581002"/>
            <a:ext cx="338554" cy="276999"/>
          </a:xfrm>
          <a:prstGeom prst="rect">
            <a:avLst/>
          </a:prstGeom>
          <a:noFill/>
        </p:spPr>
        <p:txBody>
          <a:bodyPr wrap="none" rtlCol="0">
            <a:spAutoFit/>
          </a:bodyPr>
          <a:lstStyle/>
          <a:p>
            <a:pPr algn="r"/>
            <a:r>
              <a:rPr lang="ru-RU" sz="1200" b="1" dirty="0">
                <a:latin typeface="Times New Roman" panose="02020603050405020304" pitchFamily="18" charset="0"/>
                <a:cs typeface="Times New Roman" panose="02020603050405020304" pitchFamily="18" charset="0"/>
              </a:rPr>
              <a:t>18</a:t>
            </a:r>
          </a:p>
        </p:txBody>
      </p:sp>
      <p:pic>
        <p:nvPicPr>
          <p:cNvPr id="10" name="Picture 12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44468" y="4555163"/>
            <a:ext cx="4458767" cy="2259712"/>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42" descr="E:\Мои документы\Мои рисунки\МЕТАЛЛ-ЭКСПО'08\DSCF3519.JPG"/>
          <p:cNvPicPr>
            <a:picLocks noChangeAspect="1" noChangeArrowheads="1"/>
          </p:cNvPicPr>
          <p:nvPr/>
        </p:nvPicPr>
        <p:blipFill>
          <a:blip r:embed="rId3" cstate="print"/>
          <a:srcRect/>
          <a:stretch>
            <a:fillRect/>
          </a:stretch>
        </p:blipFill>
        <p:spPr bwMode="auto">
          <a:xfrm>
            <a:off x="437139" y="2276874"/>
            <a:ext cx="2336713" cy="1491602"/>
          </a:xfrm>
          <a:prstGeom prst="rect">
            <a:avLst/>
          </a:prstGeom>
          <a:ln>
            <a:noFill/>
          </a:ln>
          <a:effectLst>
            <a:outerShdw blurRad="292100" dist="139700" dir="2700000" algn="tl" rotWithShape="0">
              <a:srgbClr val="333333">
                <a:alpha val="65000"/>
              </a:srgbClr>
            </a:outerShdw>
          </a:effectLst>
        </p:spPr>
      </p:pic>
      <p:pic>
        <p:nvPicPr>
          <p:cNvPr id="12" name="Picture 43"/>
          <p:cNvPicPr>
            <a:picLocks noChangeAspect="1" noChangeArrowheads="1"/>
          </p:cNvPicPr>
          <p:nvPr/>
        </p:nvPicPr>
        <p:blipFill>
          <a:blip r:embed="rId4" cstate="print"/>
          <a:srcRect l="9856" t="9499" r="8862" b="13412"/>
          <a:stretch>
            <a:fillRect/>
          </a:stretch>
        </p:blipFill>
        <p:spPr bwMode="auto">
          <a:xfrm>
            <a:off x="2773852" y="2284158"/>
            <a:ext cx="2772781" cy="1484318"/>
          </a:xfrm>
          <a:prstGeom prst="rect">
            <a:avLst/>
          </a:prstGeom>
          <a:ln>
            <a:noFill/>
          </a:ln>
          <a:effectLst>
            <a:outerShdw blurRad="292100" dist="139700" dir="2700000" algn="tl" rotWithShape="0">
              <a:srgbClr val="333333">
                <a:alpha val="65000"/>
              </a:srgbClr>
            </a:outerShdw>
          </a:effectLst>
        </p:spPr>
      </p:pic>
      <p:sp>
        <p:nvSpPr>
          <p:cNvPr id="13" name="TextBox 2"/>
          <p:cNvSpPr txBox="1">
            <a:spLocks noChangeArrowheads="1"/>
          </p:cNvSpPr>
          <p:nvPr/>
        </p:nvSpPr>
        <p:spPr bwMode="auto">
          <a:xfrm>
            <a:off x="689235" y="1692098"/>
            <a:ext cx="450673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altLang="ru-RU" sz="1600" b="1" dirty="0" smtClean="0">
                <a:latin typeface="Times New Roman" panose="02020603050405020304" pitchFamily="18" charset="0"/>
                <a:cs typeface="Times New Roman" panose="02020603050405020304" pitchFamily="18" charset="0"/>
              </a:rPr>
              <a:t>High </a:t>
            </a:r>
            <a:r>
              <a:rPr lang="en-US" altLang="ru-RU" sz="1600" b="1" dirty="0" err="1" smtClean="0">
                <a:latin typeface="Times New Roman" panose="02020603050405020304" pitchFamily="18" charset="0"/>
                <a:cs typeface="Times New Roman" panose="02020603050405020304" pitchFamily="18" charset="0"/>
              </a:rPr>
              <a:t>stampable</a:t>
            </a:r>
            <a:r>
              <a:rPr lang="en-US" altLang="ru-RU" sz="1600" b="1" dirty="0" smtClean="0">
                <a:latin typeface="Times New Roman" panose="02020603050405020304" pitchFamily="18" charset="0"/>
                <a:cs typeface="Times New Roman" panose="02020603050405020304" pitchFamily="18" charset="0"/>
              </a:rPr>
              <a:t> steels for </a:t>
            </a:r>
            <a:r>
              <a:rPr lang="en-US" altLang="ru-RU" sz="1600" b="1" dirty="0" smtClean="0">
                <a:latin typeface="Times New Roman" panose="02020603050405020304" pitchFamily="18" charset="0"/>
                <a:cs typeface="Times New Roman" panose="02020603050405020304" pitchFamily="18" charset="0"/>
              </a:rPr>
              <a:t>cars </a:t>
            </a:r>
            <a:r>
              <a:rPr lang="en-US" altLang="ru-RU" sz="1600" b="1" dirty="0" smtClean="0">
                <a:latin typeface="Times New Roman" panose="02020603050405020304" pitchFamily="18" charset="0"/>
                <a:cs typeface="Times New Roman" panose="02020603050405020304" pitchFamily="18" charset="0"/>
              </a:rPr>
              <a:t>front parts</a:t>
            </a:r>
            <a:endParaRPr lang="en-US" altLang="ru-RU" sz="1600" b="1" dirty="0">
              <a:latin typeface="Times New Roman" panose="02020603050405020304" pitchFamily="18" charset="0"/>
              <a:cs typeface="Times New Roman" panose="02020603050405020304" pitchFamily="18" charset="0"/>
            </a:endParaRPr>
          </a:p>
        </p:txBody>
      </p:sp>
      <p:sp>
        <p:nvSpPr>
          <p:cNvPr id="14" name="TextBox 17"/>
          <p:cNvSpPr txBox="1">
            <a:spLocks noChangeArrowheads="1"/>
          </p:cNvSpPr>
          <p:nvPr/>
        </p:nvSpPr>
        <p:spPr bwMode="auto">
          <a:xfrm>
            <a:off x="54290" y="3908830"/>
            <a:ext cx="5684049" cy="646331"/>
          </a:xfrm>
          <a:prstGeom prst="rect">
            <a:avLst/>
          </a:prstGeom>
          <a:noFill/>
          <a:ln>
            <a:noFill/>
          </a:ln>
        </p:spPr>
        <p:txBody>
          <a:bodyPr wrap="square">
            <a:spAutoFit/>
          </a:bodyPr>
          <a:lstStyle>
            <a:defPPr>
              <a:defRPr lang="ru-RU"/>
            </a:defPPr>
            <a:lvl1pPr algn="ctr">
              <a:defRPr sz="1600" b="1">
                <a:solidFill>
                  <a:schemeClr val="bg2">
                    <a:lumMod val="50000"/>
                  </a:schemeClr>
                </a:solidFill>
                <a:latin typeface="Times New Roman" panose="02020603050405020304" pitchFamily="18" charset="0"/>
                <a:cs typeface="Times New Roman" panose="02020603050405020304" pitchFamily="18"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ru-RU" sz="1800" dirty="0" smtClean="0">
                <a:solidFill>
                  <a:schemeClr val="tx1"/>
                </a:solidFill>
              </a:rPr>
              <a:t>High strength steels for safety features and vehicle weight reduction</a:t>
            </a:r>
            <a:endParaRPr lang="ru-RU" altLang="ru-RU" sz="1800" dirty="0">
              <a:solidFill>
                <a:schemeClr val="tx1"/>
              </a:solidFill>
            </a:endParaRPr>
          </a:p>
        </p:txBody>
      </p:sp>
      <p:sp>
        <p:nvSpPr>
          <p:cNvPr id="15" name="Text Box 7"/>
          <p:cNvSpPr txBox="1">
            <a:spLocks noChangeArrowheads="1"/>
          </p:cNvSpPr>
          <p:nvPr/>
        </p:nvSpPr>
        <p:spPr bwMode="auto">
          <a:xfrm>
            <a:off x="100577" y="1364316"/>
            <a:ext cx="5684048" cy="327782"/>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5000"/>
              </a:lnSpc>
              <a:spcBef>
                <a:spcPct val="0"/>
              </a:spcBef>
              <a:buFontTx/>
              <a:buNone/>
            </a:pPr>
            <a:r>
              <a:rPr lang="en-AU" altLang="ru-RU" sz="1800" b="1" dirty="0" smtClean="0">
                <a:latin typeface="Times New Roman" panose="02020603050405020304" pitchFamily="18" charset="0"/>
                <a:cs typeface="Times New Roman" panose="02020603050405020304" pitchFamily="18" charset="0"/>
              </a:rPr>
              <a:t>Application area</a:t>
            </a:r>
            <a:endParaRPr lang="ru-RU" altLang="ru-RU" sz="1800" b="1"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5463506" y="1364316"/>
            <a:ext cx="4878028" cy="563231"/>
          </a:xfrm>
          <a:prstGeom prst="rect">
            <a:avLst/>
          </a:prstGeo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85000"/>
              </a:lnSpc>
              <a:spcBef>
                <a:spcPct val="0"/>
              </a:spcBef>
            </a:pPr>
            <a:r>
              <a:rPr lang="en-US" b="1" dirty="0" smtClean="0">
                <a:solidFill>
                  <a:schemeClr val="tx1"/>
                </a:solidFill>
                <a:latin typeface="Times New Roman" panose="02020603050405020304" pitchFamily="18" charset="0"/>
                <a:cs typeface="Times New Roman" panose="02020603050405020304" pitchFamily="18" charset="0"/>
              </a:rPr>
              <a:t>Types of </a:t>
            </a:r>
            <a:r>
              <a:rPr lang="en-US" b="1" dirty="0" smtClean="0">
                <a:solidFill>
                  <a:schemeClr val="tx1"/>
                </a:solidFill>
                <a:latin typeface="Times New Roman" panose="02020603050405020304" pitchFamily="18" charset="0"/>
                <a:cs typeface="Times New Roman" panose="02020603050405020304" pitchFamily="18" charset="0"/>
              </a:rPr>
              <a:t>steel sheets </a:t>
            </a:r>
            <a:r>
              <a:rPr lang="en-US" b="1" dirty="0" smtClean="0">
                <a:solidFill>
                  <a:schemeClr val="tx1"/>
                </a:solidFill>
                <a:latin typeface="Times New Roman" panose="02020603050405020304" pitchFamily="18" charset="0"/>
                <a:cs typeface="Times New Roman" panose="02020603050405020304" pitchFamily="18" charset="0"/>
              </a:rPr>
              <a:t>for automobile industry in 2011 (more than 30 marks in total)</a:t>
            </a:r>
            <a:endParaRPr lang="ru-RU" b="1" dirty="0">
              <a:solidFill>
                <a:schemeClr val="tx1"/>
              </a:solidFill>
              <a:latin typeface="Times New Roman" panose="02020603050405020304" pitchFamily="18" charset="0"/>
              <a:cs typeface="Times New Roman" panose="02020603050405020304" pitchFamily="18" charset="0"/>
            </a:endParaRPr>
          </a:p>
        </p:txBody>
      </p:sp>
      <p:graphicFrame>
        <p:nvGraphicFramePr>
          <p:cNvPr id="17" name="Таблица 16"/>
          <p:cNvGraphicFramePr>
            <a:graphicFrameLocks noGrp="1"/>
          </p:cNvGraphicFramePr>
          <p:nvPr>
            <p:extLst>
              <p:ext uri="{D42A27DB-BD31-4B8C-83A1-F6EECF244321}">
                <p14:modId xmlns="" xmlns:p14="http://schemas.microsoft.com/office/powerpoint/2010/main" val="3412306182"/>
              </p:ext>
            </p:extLst>
          </p:nvPr>
        </p:nvGraphicFramePr>
        <p:xfrm>
          <a:off x="5649900" y="1873381"/>
          <a:ext cx="4551003" cy="4864049"/>
        </p:xfrm>
        <a:graphic>
          <a:graphicData uri="http://schemas.openxmlformats.org/drawingml/2006/table">
            <a:tbl>
              <a:tblPr/>
              <a:tblGrid>
                <a:gridCol w="3342143">
                  <a:extLst>
                    <a:ext uri="{9D8B030D-6E8A-4147-A177-3AD203B41FA5}">
                      <a16:colId xmlns:a16="http://schemas.microsoft.com/office/drawing/2014/main" xmlns="" val="20000"/>
                    </a:ext>
                  </a:extLst>
                </a:gridCol>
                <a:gridCol w="1208860">
                  <a:extLst>
                    <a:ext uri="{9D8B030D-6E8A-4147-A177-3AD203B41FA5}">
                      <a16:colId xmlns:a16="http://schemas.microsoft.com/office/drawing/2014/main" xmlns="" val="20001"/>
                    </a:ext>
                  </a:extLst>
                </a:gridCol>
              </a:tblGrid>
              <a:tr h="2505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Name of product</a:t>
                      </a:r>
                      <a:endParaRPr kumimoji="0" lang="ru-RU" sz="1200" b="1" i="0" u="none" strike="noStrike" cap="none" normalizeH="0" baseline="0" dirty="0">
                        <a:ln>
                          <a:noFill/>
                        </a:ln>
                        <a:solidFill>
                          <a:schemeClr val="tx1"/>
                        </a:solidFill>
                        <a:effectLst/>
                        <a:latin typeface="Arial" charset="0"/>
                        <a:cs typeface="Times New Roman" pitchFamily="18" charset="0"/>
                      </a:endParaRPr>
                    </a:p>
                  </a:txBody>
                  <a:tcPr marL="47995" marR="47995"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charset="0"/>
                        </a:rPr>
                        <a:t>Steel mark</a:t>
                      </a:r>
                      <a:endParaRPr kumimoji="0" lang="ru-RU" sz="1100" b="1" i="0" u="none" strike="noStrike" cap="none" normalizeH="0" baseline="0" dirty="0">
                        <a:ln>
                          <a:noFill/>
                        </a:ln>
                        <a:solidFill>
                          <a:schemeClr val="tx1"/>
                        </a:solidFill>
                        <a:effectLst/>
                        <a:latin typeface="Arial" charset="0"/>
                        <a:cs typeface="Times New Roman" pitchFamily="18" charset="0"/>
                      </a:endParaRPr>
                    </a:p>
                  </a:txBody>
                  <a:tcPr marL="47995" marR="47995"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6101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Cold rolled high-grade drawing from low carbon steel </a:t>
                      </a:r>
                      <a:endParaRPr kumimoji="0" lang="ru-RU" sz="1200" b="1" i="0" u="none" strike="noStrike" cap="none" normalizeH="0" baseline="0" dirty="0">
                        <a:ln>
                          <a:noFill/>
                        </a:ln>
                        <a:solidFill>
                          <a:schemeClr val="tx1"/>
                        </a:solidFill>
                        <a:effectLst/>
                        <a:latin typeface="Arial" charset="0"/>
                        <a:cs typeface="Times New Roman" pitchFamily="18" charset="0"/>
                      </a:endParaRPr>
                    </a:p>
                  </a:txBody>
                  <a:tcPr marL="47995" marR="47995"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a:ln>
                            <a:noFill/>
                          </a:ln>
                          <a:solidFill>
                            <a:schemeClr val="tx1"/>
                          </a:solidFill>
                          <a:effectLst/>
                          <a:latin typeface="Arial" charset="0"/>
                        </a:rPr>
                        <a:t>08Ю,</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DC04</a:t>
                      </a:r>
                      <a:r>
                        <a:rPr kumimoji="0" lang="ru-RU" sz="1100" b="1" i="0" u="none" strike="noStrike" cap="none" normalizeH="0" baseline="0" dirty="0">
                          <a:ln>
                            <a:noFill/>
                          </a:ln>
                          <a:solidFill>
                            <a:schemeClr val="tx1"/>
                          </a:solidFill>
                          <a:effectLst/>
                          <a:latin typeface="Arial" charset="0"/>
                        </a:rPr>
                        <a:t>, </a:t>
                      </a:r>
                      <a:r>
                        <a:rPr kumimoji="0" lang="en-US" sz="1100" b="1" i="0" u="none" strike="noStrike" cap="none" normalizeH="0" baseline="0" dirty="0">
                          <a:ln>
                            <a:noFill/>
                          </a:ln>
                          <a:solidFill>
                            <a:schemeClr val="tx1"/>
                          </a:solidFill>
                          <a:effectLst/>
                          <a:latin typeface="Arial" charset="0"/>
                        </a:rPr>
                        <a:t>DC05</a:t>
                      </a:r>
                      <a:r>
                        <a:rPr kumimoji="0" lang="ru-RU" sz="1100" b="1" i="0" u="none" strike="noStrike" cap="none" normalizeH="0" baseline="0" dirty="0">
                          <a:ln>
                            <a:noFill/>
                          </a:ln>
                          <a:solidFill>
                            <a:schemeClr val="tx1"/>
                          </a:solidFill>
                          <a:effectLst/>
                          <a:latin typeface="Arial" charset="0"/>
                        </a:rPr>
                        <a:t>, </a:t>
                      </a:r>
                      <a:r>
                        <a:rPr kumimoji="0" lang="en-US" sz="1100" b="1" i="0" u="none" strike="noStrike" cap="none" normalizeH="0" baseline="0" dirty="0">
                          <a:ln>
                            <a:noFill/>
                          </a:ln>
                          <a:solidFill>
                            <a:schemeClr val="tx1"/>
                          </a:solidFill>
                          <a:effectLst/>
                          <a:latin typeface="Arial" charset="0"/>
                        </a:rPr>
                        <a:t>DC06</a:t>
                      </a:r>
                      <a:endParaRPr kumimoji="0" lang="ru-RU" sz="1100" b="1" i="0" u="none" strike="noStrike" cap="none" normalizeH="0" baseline="0" dirty="0">
                        <a:ln>
                          <a:noFill/>
                        </a:ln>
                        <a:solidFill>
                          <a:schemeClr val="tx1"/>
                        </a:solidFill>
                        <a:effectLst/>
                        <a:latin typeface="Arial" charset="0"/>
                        <a:cs typeface="Times New Roman" pitchFamily="18" charset="0"/>
                      </a:endParaRPr>
                    </a:p>
                  </a:txBody>
                  <a:tcPr marL="47995" marR="47995"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6101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Cold hot-galvanized roll stock from ultra-low carbon steels with BH-effect</a:t>
                      </a:r>
                      <a:endParaRPr kumimoji="0" lang="ru-RU" sz="1200" b="1" i="0" u="none" strike="noStrike" cap="none" normalizeH="0" baseline="0" dirty="0">
                        <a:ln>
                          <a:noFill/>
                        </a:ln>
                        <a:solidFill>
                          <a:schemeClr val="tx1"/>
                        </a:solidFill>
                        <a:effectLst/>
                        <a:latin typeface="Arial" charset="0"/>
                        <a:cs typeface="Times New Roman" pitchFamily="18" charset="0"/>
                      </a:endParaRPr>
                    </a:p>
                  </a:txBody>
                  <a:tcPr marL="47995" marR="47995"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a:ln>
                            <a:noFill/>
                          </a:ln>
                          <a:solidFill>
                            <a:schemeClr val="tx1"/>
                          </a:solidFill>
                          <a:effectLst/>
                          <a:latin typeface="Arial" charset="0"/>
                        </a:rPr>
                        <a:t>HC180B</a:t>
                      </a:r>
                      <a:r>
                        <a:rPr kumimoji="0" lang="en-US" sz="1100" b="1" i="0" u="none" strike="noStrike" cap="none" normalizeH="0" baseline="0" dirty="0">
                          <a:ln>
                            <a:noFill/>
                          </a:ln>
                          <a:solidFill>
                            <a:schemeClr val="tx1"/>
                          </a:solidFill>
                          <a:effectLst/>
                          <a:latin typeface="Arial" charset="0"/>
                        </a:rPr>
                        <a:t>D</a:t>
                      </a:r>
                      <a:endParaRPr kumimoji="0" lang="ru-RU" sz="1100" b="1"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a:ln>
                            <a:noFill/>
                          </a:ln>
                          <a:solidFill>
                            <a:schemeClr val="tx1"/>
                          </a:solidFill>
                          <a:effectLst/>
                          <a:latin typeface="Arial" charset="0"/>
                        </a:rPr>
                        <a:t>006/IF-</a:t>
                      </a:r>
                      <a:r>
                        <a:rPr kumimoji="0" lang="en-US" sz="1100" b="1" i="0" u="none" strike="noStrike" cap="none" normalizeH="0" baseline="0" dirty="0">
                          <a:ln>
                            <a:noFill/>
                          </a:ln>
                          <a:solidFill>
                            <a:schemeClr val="tx1"/>
                          </a:solidFill>
                          <a:effectLst/>
                          <a:latin typeface="Arial" charset="0"/>
                        </a:rPr>
                        <a:t>BH</a:t>
                      </a:r>
                      <a:r>
                        <a:rPr kumimoji="0" lang="ru-RU" sz="1100" b="1" i="0" u="none" strike="noStrike" cap="none" normalizeH="0" baseline="0" dirty="0">
                          <a:ln>
                            <a:noFill/>
                          </a:ln>
                          <a:solidFill>
                            <a:schemeClr val="tx1"/>
                          </a:solidFill>
                          <a:effectLst/>
                          <a:latin typeface="Arial" charset="0"/>
                        </a:rPr>
                        <a:t> </a:t>
                      </a:r>
                      <a:endParaRPr kumimoji="0" lang="ru-RU" sz="1100" b="1" i="0" u="none" strike="noStrike" cap="none" normalizeH="0" baseline="0" dirty="0">
                        <a:ln>
                          <a:noFill/>
                        </a:ln>
                        <a:solidFill>
                          <a:schemeClr val="tx1"/>
                        </a:solidFill>
                        <a:effectLst/>
                        <a:latin typeface="Arial" charset="0"/>
                        <a:cs typeface="Times New Roman" pitchFamily="18" charset="0"/>
                      </a:endParaRPr>
                    </a:p>
                  </a:txBody>
                  <a:tcPr marL="47995" marR="47995"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4899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Cold rolled ultra low carbon steel (IF-steel)</a:t>
                      </a:r>
                      <a:endParaRPr kumimoji="0" lang="ru-RU" sz="1200" b="1" i="0" u="none" strike="noStrike" cap="none" normalizeH="0" baseline="0" dirty="0">
                        <a:ln>
                          <a:noFill/>
                        </a:ln>
                        <a:solidFill>
                          <a:schemeClr val="tx1"/>
                        </a:solidFill>
                        <a:effectLst/>
                        <a:latin typeface="Arial" charset="0"/>
                        <a:cs typeface="Times New Roman" pitchFamily="18" charset="0"/>
                      </a:endParaRPr>
                    </a:p>
                  </a:txBody>
                  <a:tcPr marL="47995" marR="47995"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01</a:t>
                      </a:r>
                      <a:r>
                        <a:rPr kumimoji="0" lang="ru-RU" sz="1100" b="1" i="0" u="none" strike="noStrike" cap="none" normalizeH="0" baseline="0" dirty="0">
                          <a:ln>
                            <a:noFill/>
                          </a:ln>
                          <a:solidFill>
                            <a:schemeClr val="tx1"/>
                          </a:solidFill>
                          <a:effectLst/>
                          <a:latin typeface="Arial" charset="0"/>
                        </a:rPr>
                        <a:t>ЮТ</a:t>
                      </a:r>
                      <a:endParaRPr kumimoji="0" lang="ru-RU" sz="1100" b="1"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a:ln>
                            <a:noFill/>
                          </a:ln>
                          <a:solidFill>
                            <a:schemeClr val="tx1"/>
                          </a:solidFill>
                          <a:effectLst/>
                          <a:latin typeface="Arial" charset="0"/>
                        </a:rPr>
                        <a:t>006/IF</a:t>
                      </a:r>
                      <a:endParaRPr kumimoji="0" lang="ru-RU" sz="1100" b="1" i="0" u="none" strike="noStrike" cap="none" normalizeH="0" baseline="0" dirty="0">
                        <a:ln>
                          <a:noFill/>
                        </a:ln>
                        <a:solidFill>
                          <a:schemeClr val="tx1"/>
                        </a:solidFill>
                        <a:effectLst/>
                        <a:latin typeface="Arial" charset="0"/>
                        <a:cs typeface="Times New Roman" pitchFamily="18" charset="0"/>
                      </a:endParaRPr>
                    </a:p>
                  </a:txBody>
                  <a:tcPr marL="47995" marR="47995"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6101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Cold hot-galvanized roll stock from ultra-low carbon steels</a:t>
                      </a:r>
                      <a:endParaRPr kumimoji="0" lang="ru-RU" sz="1200" b="1" i="0" u="none" strike="noStrike" cap="none" normalizeH="0" baseline="0" dirty="0">
                        <a:ln>
                          <a:noFill/>
                        </a:ln>
                        <a:solidFill>
                          <a:schemeClr val="tx1"/>
                        </a:solidFill>
                        <a:effectLst/>
                        <a:latin typeface="Arial" charset="0"/>
                        <a:cs typeface="Times New Roman" pitchFamily="18" charset="0"/>
                      </a:endParaRPr>
                    </a:p>
                  </a:txBody>
                  <a:tcPr marL="47995" marR="47995"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a:ln>
                            <a:noFill/>
                          </a:ln>
                          <a:solidFill>
                            <a:schemeClr val="tx1"/>
                          </a:solidFill>
                          <a:effectLst/>
                          <a:latin typeface="Arial" charset="0"/>
                        </a:rPr>
                        <a:t>006/IF</a:t>
                      </a:r>
                      <a:endParaRPr kumimoji="0" lang="ru-RU" sz="1100" b="1"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DX56D</a:t>
                      </a:r>
                      <a:r>
                        <a:rPr kumimoji="0" lang="ru-RU" sz="1100" b="1" i="0" u="none" strike="noStrike" cap="none" normalizeH="0" baseline="0" dirty="0">
                          <a:ln>
                            <a:noFill/>
                          </a:ln>
                          <a:solidFill>
                            <a:schemeClr val="tx1"/>
                          </a:solidFill>
                          <a:effectLst/>
                          <a:latin typeface="Arial" charset="0"/>
                        </a:rPr>
                        <a:t>, </a:t>
                      </a:r>
                      <a:r>
                        <a:rPr kumimoji="0" lang="en-US" sz="1100" b="1" i="0" u="none" strike="noStrike" cap="none" normalizeH="0" baseline="0" dirty="0">
                          <a:ln>
                            <a:noFill/>
                          </a:ln>
                          <a:solidFill>
                            <a:schemeClr val="tx1"/>
                          </a:solidFill>
                          <a:effectLst/>
                          <a:latin typeface="Arial" charset="0"/>
                        </a:rPr>
                        <a:t>DX57D</a:t>
                      </a:r>
                      <a:endParaRPr kumimoji="0" lang="ru-RU" sz="1100" b="1" i="0" u="none" strike="noStrike" cap="none" normalizeH="0" baseline="0" dirty="0">
                        <a:ln>
                          <a:noFill/>
                        </a:ln>
                        <a:solidFill>
                          <a:schemeClr val="tx1"/>
                        </a:solidFill>
                        <a:effectLst/>
                        <a:latin typeface="Arial" charset="0"/>
                        <a:cs typeface="Times New Roman" pitchFamily="18" charset="0"/>
                      </a:endParaRPr>
                    </a:p>
                  </a:txBody>
                  <a:tcPr marL="47995" marR="47995"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r h="7300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 Cold-rolled </a:t>
                      </a:r>
                      <a:r>
                        <a:rPr kumimoji="0" lang="en-US" sz="1200" b="1" i="0" u="none" strike="noStrike" cap="none" normalizeH="0" baseline="0" dirty="0" err="1" smtClean="0">
                          <a:ln>
                            <a:noFill/>
                          </a:ln>
                          <a:solidFill>
                            <a:schemeClr val="tx1"/>
                          </a:solidFill>
                          <a:effectLst/>
                          <a:latin typeface="Arial" charset="0"/>
                        </a:rPr>
                        <a:t>microalloyed</a:t>
                      </a:r>
                      <a:r>
                        <a:rPr kumimoji="0" lang="en-US" sz="1200" b="1" i="0" u="none" strike="noStrike" cap="none" normalizeH="0" baseline="0" dirty="0" smtClean="0">
                          <a:ln>
                            <a:noFill/>
                          </a:ln>
                          <a:solidFill>
                            <a:schemeClr val="tx1"/>
                          </a:solidFill>
                          <a:effectLst/>
                          <a:latin typeface="Arial" charset="0"/>
                        </a:rPr>
                        <a:t> high-strength steels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a:ln>
                          <a:noFill/>
                        </a:ln>
                        <a:solidFill>
                          <a:schemeClr val="tx1"/>
                        </a:solidFill>
                        <a:effectLst/>
                        <a:latin typeface="Arial" charset="0"/>
                        <a:cs typeface="Times New Roman" pitchFamily="18" charset="0"/>
                      </a:endParaRPr>
                    </a:p>
                  </a:txBody>
                  <a:tcPr marL="47995" marR="47995"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HC300LA</a:t>
                      </a:r>
                      <a:r>
                        <a:rPr kumimoji="0" lang="ru-RU" sz="1100" b="1" i="0" u="none" strike="noStrike" cap="none" normalizeH="0" baseline="0" dirty="0">
                          <a:ln>
                            <a:noFill/>
                          </a:ln>
                          <a:solidFill>
                            <a:schemeClr val="tx1"/>
                          </a:solidFill>
                          <a:effectLst/>
                          <a:latin typeface="Arial" charset="0"/>
                        </a:rPr>
                        <a:t>, </a:t>
                      </a:r>
                      <a:r>
                        <a:rPr kumimoji="0" lang="en-US" sz="1100" b="1" i="0" u="none" strike="noStrike" cap="none" normalizeH="0" baseline="0" dirty="0">
                          <a:ln>
                            <a:noFill/>
                          </a:ln>
                          <a:solidFill>
                            <a:schemeClr val="tx1"/>
                          </a:solidFill>
                          <a:effectLst/>
                          <a:latin typeface="Arial" charset="0"/>
                        </a:rPr>
                        <a:t>HC340LA</a:t>
                      </a:r>
                      <a:r>
                        <a:rPr kumimoji="0" lang="ru-RU" sz="1100" b="1" i="0" u="none" strike="noStrike" cap="none" normalizeH="0" baseline="0" dirty="0">
                          <a:ln>
                            <a:noFill/>
                          </a:ln>
                          <a:solidFill>
                            <a:schemeClr val="tx1"/>
                          </a:solidFill>
                          <a:effectLst/>
                          <a:latin typeface="Arial" charset="0"/>
                        </a:rPr>
                        <a:t>, </a:t>
                      </a:r>
                      <a:r>
                        <a:rPr kumimoji="0" lang="en-US" sz="1100" b="1" i="0" u="none" strike="noStrike" cap="none" normalizeH="0" baseline="0" dirty="0">
                          <a:ln>
                            <a:noFill/>
                          </a:ln>
                          <a:solidFill>
                            <a:schemeClr val="tx1"/>
                          </a:solidFill>
                          <a:effectLst/>
                          <a:latin typeface="Arial" charset="0"/>
                        </a:rPr>
                        <a:t>HC380LA</a:t>
                      </a:r>
                      <a:r>
                        <a:rPr kumimoji="0" lang="ru-RU" sz="1100" b="1" i="0" u="none" strike="noStrike" cap="none" normalizeH="0" baseline="0" dirty="0">
                          <a:ln>
                            <a:noFill/>
                          </a:ln>
                          <a:solidFill>
                            <a:schemeClr val="tx1"/>
                          </a:solidFill>
                          <a:effectLst/>
                          <a:latin typeface="Arial" charset="0"/>
                        </a:rPr>
                        <a:t>, </a:t>
                      </a:r>
                      <a:r>
                        <a:rPr kumimoji="0" lang="en-US" sz="1100" b="1" i="0" u="none" strike="noStrike" cap="none" normalizeH="0" baseline="0" dirty="0">
                          <a:ln>
                            <a:noFill/>
                          </a:ln>
                          <a:solidFill>
                            <a:schemeClr val="tx1"/>
                          </a:solidFill>
                          <a:effectLst/>
                          <a:latin typeface="Arial" charset="0"/>
                        </a:rPr>
                        <a:t>HC420LA</a:t>
                      </a:r>
                      <a:endParaRPr kumimoji="0" lang="ru-RU" sz="1100" b="1" i="0" u="none" strike="noStrike" cap="none" normalizeH="0" baseline="0" dirty="0">
                        <a:ln>
                          <a:noFill/>
                        </a:ln>
                        <a:solidFill>
                          <a:schemeClr val="tx1"/>
                        </a:solidFill>
                        <a:effectLst/>
                        <a:latin typeface="Arial" charset="0"/>
                        <a:cs typeface="Times New Roman" pitchFamily="18" charset="0"/>
                      </a:endParaRPr>
                    </a:p>
                  </a:txBody>
                  <a:tcPr marL="47995" marR="47995"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5"/>
                  </a:ext>
                </a:extLst>
              </a:tr>
              <a:tr h="7000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200" b="1" i="0" u="none" strike="noStrike" cap="none" normalizeH="0" baseline="0" dirty="0" smtClean="0">
                          <a:ln>
                            <a:noFill/>
                          </a:ln>
                          <a:solidFill>
                            <a:schemeClr val="tx1"/>
                          </a:solidFill>
                          <a:effectLst/>
                          <a:latin typeface="Arial" charset="0"/>
                        </a:rPr>
                        <a:t>Hot-rolled </a:t>
                      </a:r>
                      <a:r>
                        <a:rPr kumimoji="0" lang="en-AU" sz="1200" b="1" i="0" u="none" strike="noStrike" cap="none" normalizeH="0" baseline="0" dirty="0" err="1" smtClean="0">
                          <a:ln>
                            <a:noFill/>
                          </a:ln>
                          <a:solidFill>
                            <a:schemeClr val="tx1"/>
                          </a:solidFill>
                          <a:effectLst/>
                          <a:latin typeface="Arial" charset="0"/>
                        </a:rPr>
                        <a:t>microalloyed</a:t>
                      </a:r>
                      <a:r>
                        <a:rPr kumimoji="0" lang="en-AU" sz="1200" b="1" i="0" u="none" strike="noStrike" cap="none" normalizeH="0" baseline="0" dirty="0" smtClean="0">
                          <a:ln>
                            <a:noFill/>
                          </a:ln>
                          <a:solidFill>
                            <a:schemeClr val="tx1"/>
                          </a:solidFill>
                          <a:effectLst/>
                          <a:latin typeface="Arial" charset="0"/>
                        </a:rPr>
                        <a:t> high-strength steels </a:t>
                      </a:r>
                      <a:endParaRPr kumimoji="0" lang="ru-RU" sz="1200" b="1" i="0" u="none" strike="noStrike" cap="none" normalizeH="0" baseline="0" dirty="0">
                        <a:ln>
                          <a:noFill/>
                        </a:ln>
                        <a:solidFill>
                          <a:schemeClr val="tx1"/>
                        </a:solidFill>
                        <a:effectLst/>
                        <a:latin typeface="Arial" charset="0"/>
                        <a:cs typeface="Times New Roman" pitchFamily="18" charset="0"/>
                      </a:endParaRPr>
                    </a:p>
                  </a:txBody>
                  <a:tcPr marL="47995" marR="47995"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1"/>
                          </a:solidFill>
                          <a:effectLst/>
                          <a:latin typeface="Arial" charset="0"/>
                        </a:rPr>
                        <a:t>S500MC</a:t>
                      </a:r>
                      <a:r>
                        <a:rPr kumimoji="0" lang="ru-RU" sz="1050" b="1" i="0" u="none" strike="noStrike" cap="none" normalizeH="0" baseline="0" dirty="0">
                          <a:ln>
                            <a:noFill/>
                          </a:ln>
                          <a:solidFill>
                            <a:schemeClr val="tx1"/>
                          </a:solidFill>
                          <a:effectLst/>
                          <a:latin typeface="Arial" charset="0"/>
                        </a:rPr>
                        <a:t>, </a:t>
                      </a:r>
                      <a:r>
                        <a:rPr kumimoji="0" lang="en-US" sz="1050" b="1" i="0" u="none" strike="noStrike" cap="none" normalizeH="0" baseline="0" dirty="0">
                          <a:ln>
                            <a:noFill/>
                          </a:ln>
                          <a:solidFill>
                            <a:schemeClr val="tx1"/>
                          </a:solidFill>
                          <a:effectLst/>
                          <a:latin typeface="Arial" charset="0"/>
                        </a:rPr>
                        <a:t>S550MC</a:t>
                      </a:r>
                      <a:endParaRPr kumimoji="0" lang="ru-RU" sz="1050" b="1"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1"/>
                          </a:solidFill>
                          <a:effectLst/>
                          <a:latin typeface="Arial" charset="0"/>
                        </a:rPr>
                        <a:t>S600MC</a:t>
                      </a:r>
                      <a:r>
                        <a:rPr kumimoji="0" lang="ru-RU" sz="1050" b="1" i="0" u="none" strike="noStrike" cap="none" normalizeH="0" baseline="0" dirty="0">
                          <a:ln>
                            <a:noFill/>
                          </a:ln>
                          <a:solidFill>
                            <a:schemeClr val="tx1"/>
                          </a:solidFill>
                          <a:effectLst/>
                          <a:latin typeface="Arial" charset="0"/>
                        </a:rPr>
                        <a:t> </a:t>
                      </a:r>
                      <a:endParaRPr kumimoji="0" lang="ru-RU" sz="1050" b="1"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a:ln>
                            <a:noFill/>
                          </a:ln>
                          <a:solidFill>
                            <a:schemeClr val="tx1"/>
                          </a:solidFill>
                          <a:effectLst/>
                          <a:latin typeface="Arial" charset="0"/>
                        </a:rPr>
                        <a:t>20ГЮТ</a:t>
                      </a:r>
                      <a:endParaRPr kumimoji="0" lang="ru-RU" sz="1050" b="1" i="0" u="none" strike="noStrike" cap="none" normalizeH="0" baseline="0" dirty="0">
                        <a:ln>
                          <a:noFill/>
                        </a:ln>
                        <a:solidFill>
                          <a:schemeClr val="tx1"/>
                        </a:solidFill>
                        <a:effectLst/>
                        <a:latin typeface="Arial" charset="0"/>
                        <a:cs typeface="Times New Roman" pitchFamily="18" charset="0"/>
                      </a:endParaRPr>
                    </a:p>
                  </a:txBody>
                  <a:tcPr marL="47995" marR="47995"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6"/>
                  </a:ext>
                </a:extLst>
              </a:tr>
              <a:tr h="819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Cold hot galvanized roll stock from </a:t>
                      </a:r>
                      <a:r>
                        <a:rPr kumimoji="0" lang="en-US" sz="1200" b="1" i="0" u="none" strike="noStrike" cap="none" normalizeH="0" baseline="0" dirty="0" err="1" smtClean="0">
                          <a:ln>
                            <a:noFill/>
                          </a:ln>
                          <a:solidFill>
                            <a:schemeClr val="tx1"/>
                          </a:solidFill>
                          <a:effectLst/>
                          <a:latin typeface="Arial" charset="0"/>
                        </a:rPr>
                        <a:t>microalloyed</a:t>
                      </a:r>
                      <a:r>
                        <a:rPr kumimoji="0" lang="en-US" sz="1200" b="1" i="0" u="none" strike="noStrike" cap="none" normalizeH="0" baseline="0" dirty="0" smtClean="0">
                          <a:ln>
                            <a:noFill/>
                          </a:ln>
                          <a:solidFill>
                            <a:schemeClr val="tx1"/>
                          </a:solidFill>
                          <a:effectLst/>
                          <a:latin typeface="Arial" charset="0"/>
                        </a:rPr>
                        <a:t> high resistant steels</a:t>
                      </a:r>
                      <a:endParaRPr kumimoji="0" lang="ru-RU" sz="1200" b="1" i="0" u="none" strike="noStrike" cap="none" normalizeH="0" baseline="0" dirty="0">
                        <a:ln>
                          <a:noFill/>
                        </a:ln>
                        <a:solidFill>
                          <a:schemeClr val="tx1"/>
                        </a:solidFill>
                        <a:effectLst/>
                        <a:latin typeface="Arial" charset="0"/>
                        <a:cs typeface="Times New Roman" pitchFamily="18" charset="0"/>
                      </a:endParaRPr>
                    </a:p>
                  </a:txBody>
                  <a:tcPr marL="47995" marR="47995"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a:ln>
                            <a:noFill/>
                          </a:ln>
                          <a:solidFill>
                            <a:schemeClr val="tx1"/>
                          </a:solidFill>
                          <a:effectLst/>
                          <a:latin typeface="Arial" charset="0"/>
                        </a:rPr>
                        <a:t>НХ260</a:t>
                      </a:r>
                      <a:r>
                        <a:rPr kumimoji="0" lang="en-US" sz="1000" b="1" i="0" u="none" strike="noStrike" cap="none" normalizeH="0" baseline="0" dirty="0">
                          <a:ln>
                            <a:noFill/>
                          </a:ln>
                          <a:solidFill>
                            <a:schemeClr val="tx1"/>
                          </a:solidFill>
                          <a:effectLst/>
                          <a:latin typeface="Arial" charset="0"/>
                        </a:rPr>
                        <a:t>LAD</a:t>
                      </a:r>
                      <a:r>
                        <a:rPr kumimoji="0" lang="ru-RU" sz="1000" b="1" i="0" u="none" strike="noStrike" cap="none" normalizeH="0" baseline="0" dirty="0">
                          <a:ln>
                            <a:noFill/>
                          </a:ln>
                          <a:solidFill>
                            <a:schemeClr val="tx1"/>
                          </a:solidFill>
                          <a:effectLst/>
                          <a:latin typeface="Arial" charset="0"/>
                        </a:rPr>
                        <a:t>, НХ300</a:t>
                      </a:r>
                      <a:r>
                        <a:rPr kumimoji="0" lang="en-US" sz="1000" b="1" i="0" u="none" strike="noStrike" cap="none" normalizeH="0" baseline="0" dirty="0">
                          <a:ln>
                            <a:noFill/>
                          </a:ln>
                          <a:solidFill>
                            <a:schemeClr val="tx1"/>
                          </a:solidFill>
                          <a:effectLst/>
                          <a:latin typeface="Arial" charset="0"/>
                        </a:rPr>
                        <a:t>LAD</a:t>
                      </a:r>
                      <a:endParaRPr kumimoji="0" lang="ru-RU" sz="1000" b="1"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a:ln>
                            <a:noFill/>
                          </a:ln>
                          <a:solidFill>
                            <a:schemeClr val="tx1"/>
                          </a:solidFill>
                          <a:effectLst/>
                          <a:latin typeface="Arial" charset="0"/>
                        </a:rPr>
                        <a:t>НХ340</a:t>
                      </a:r>
                      <a:r>
                        <a:rPr kumimoji="0" lang="en-US" sz="1000" b="1" i="0" u="none" strike="noStrike" cap="none" normalizeH="0" baseline="0" dirty="0">
                          <a:ln>
                            <a:noFill/>
                          </a:ln>
                          <a:solidFill>
                            <a:schemeClr val="tx1"/>
                          </a:solidFill>
                          <a:effectLst/>
                          <a:latin typeface="Arial" charset="0"/>
                        </a:rPr>
                        <a:t>LAD</a:t>
                      </a:r>
                      <a:r>
                        <a:rPr kumimoji="0" lang="ru-RU" sz="1000" b="1" i="0" u="none" strike="noStrike" cap="none" normalizeH="0" baseline="0" dirty="0">
                          <a:ln>
                            <a:noFill/>
                          </a:ln>
                          <a:solidFill>
                            <a:schemeClr val="tx1"/>
                          </a:solidFill>
                          <a:effectLst/>
                          <a:latin typeface="Arial" charset="0"/>
                        </a:rPr>
                        <a:t>, НХ380</a:t>
                      </a:r>
                      <a:r>
                        <a:rPr kumimoji="0" lang="en-US" sz="1000" b="1" i="0" u="none" strike="noStrike" cap="none" normalizeH="0" baseline="0" dirty="0">
                          <a:ln>
                            <a:noFill/>
                          </a:ln>
                          <a:solidFill>
                            <a:schemeClr val="tx1"/>
                          </a:solidFill>
                          <a:effectLst/>
                          <a:latin typeface="Arial" charset="0"/>
                        </a:rPr>
                        <a:t>LAD</a:t>
                      </a:r>
                      <a:endParaRPr kumimoji="0" lang="ru-RU" sz="1000" b="1"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a:ln>
                            <a:noFill/>
                          </a:ln>
                          <a:solidFill>
                            <a:schemeClr val="tx1"/>
                          </a:solidFill>
                          <a:effectLst/>
                          <a:latin typeface="Arial" charset="0"/>
                        </a:rPr>
                        <a:t>НХ420</a:t>
                      </a:r>
                      <a:r>
                        <a:rPr kumimoji="0" lang="en-US" sz="1000" b="1" i="0" u="none" strike="noStrike" cap="none" normalizeH="0" baseline="0" dirty="0">
                          <a:ln>
                            <a:noFill/>
                          </a:ln>
                          <a:solidFill>
                            <a:schemeClr val="tx1"/>
                          </a:solidFill>
                          <a:effectLst/>
                          <a:latin typeface="Arial" charset="0"/>
                        </a:rPr>
                        <a:t>LAD</a:t>
                      </a:r>
                      <a:endParaRPr kumimoji="0" lang="ru-RU" sz="1000" b="1" i="0" u="none" strike="noStrike" cap="none" normalizeH="0" baseline="0" dirty="0">
                        <a:ln>
                          <a:noFill/>
                        </a:ln>
                        <a:solidFill>
                          <a:schemeClr val="tx1"/>
                        </a:solidFill>
                        <a:effectLst/>
                        <a:latin typeface="Arial" charset="0"/>
                        <a:cs typeface="Times New Roman" pitchFamily="18" charset="0"/>
                      </a:endParaRPr>
                    </a:p>
                  </a:txBody>
                  <a:tcPr marL="47995" marR="47995" marT="36002" marB="36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7"/>
                  </a:ext>
                </a:extLst>
              </a:tr>
            </a:tbl>
          </a:graphicData>
        </a:graphic>
      </p:graphicFrame>
      <p:pic>
        <p:nvPicPr>
          <p:cNvPr id="16" name="Рисунок 15">
            <a:extLst>
              <a:ext uri="{FF2B5EF4-FFF2-40B4-BE49-F238E27FC236}">
                <a16:creationId xmlns:a16="http://schemas.microsoft.com/office/drawing/2014/main" xmlns="" id="{2AF08BE0-3DC4-4B28-B532-BE9EA7FDA81C}"/>
              </a:ext>
            </a:extLst>
          </p:cNvPr>
          <p:cNvPicPr>
            <a:picLocks noChangeAspect="1"/>
          </p:cNvPicPr>
          <p:nvPr/>
        </p:nvPicPr>
        <p:blipFill>
          <a:blip r:embed="rId5" cstate="print"/>
          <a:stretch>
            <a:fillRect/>
          </a:stretch>
        </p:blipFill>
        <p:spPr>
          <a:xfrm>
            <a:off x="100577" y="151714"/>
            <a:ext cx="1935705" cy="934069"/>
          </a:xfrm>
          <a:prstGeom prst="rect">
            <a:avLst/>
          </a:prstGeom>
          <a:effectLst>
            <a:softEdge rad="31750"/>
          </a:effectLst>
        </p:spPr>
      </p:pic>
      <p:sp>
        <p:nvSpPr>
          <p:cNvPr id="19" name="Прямоугольник 18">
            <a:extLst>
              <a:ext uri="{FF2B5EF4-FFF2-40B4-BE49-F238E27FC236}">
                <a16:creationId xmlns:a16="http://schemas.microsoft.com/office/drawing/2014/main" xmlns="" id="{D4C16088-6329-4074-A2D8-F1BD966FB6B8}"/>
              </a:ext>
            </a:extLst>
          </p:cNvPr>
          <p:cNvSpPr/>
          <p:nvPr/>
        </p:nvSpPr>
        <p:spPr>
          <a:xfrm rot="16200000">
            <a:off x="6046748" y="-6046754"/>
            <a:ext cx="98504" cy="12192005"/>
          </a:xfrm>
          <a:prstGeom prst="rect">
            <a:avLst/>
          </a:prstGeom>
          <a:gradFill flip="none" rotWithShape="1">
            <a:gsLst>
              <a:gs pos="30000">
                <a:schemeClr val="accent1">
                  <a:lumMod val="60000"/>
                  <a:lumOff val="40000"/>
                </a:schemeClr>
              </a:gs>
              <a:gs pos="0">
                <a:schemeClr val="accent1">
                  <a:lumMod val="50000"/>
                </a:schemeClr>
              </a:gs>
              <a:gs pos="53000">
                <a:schemeClr val="accent1">
                  <a:lumMod val="75000"/>
                </a:schemeClr>
              </a:gs>
              <a:gs pos="71000">
                <a:schemeClr val="accent1">
                  <a:lumMod val="50000"/>
                </a:schemeClr>
              </a:gs>
              <a:gs pos="100000">
                <a:schemeClr val="accent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171621809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xmlns="" id="{C91D457D-1CD4-4B0C-AACD-1D0949EE208C}"/>
              </a:ext>
            </a:extLst>
          </p:cNvPr>
          <p:cNvSpPr/>
          <p:nvPr/>
        </p:nvSpPr>
        <p:spPr>
          <a:xfrm>
            <a:off x="0" y="98501"/>
            <a:ext cx="12192000" cy="892741"/>
          </a:xfrm>
          <a:prstGeom prst="rect">
            <a:avLst/>
          </a:prstGeom>
          <a:gradFill>
            <a:gsLst>
              <a:gs pos="63000">
                <a:srgbClr val="FBFBFB"/>
              </a:gs>
              <a:gs pos="34000">
                <a:srgbClr val="FBFBFB"/>
              </a:gs>
              <a:gs pos="81000">
                <a:schemeClr val="bg1"/>
              </a:gs>
              <a:gs pos="98000">
                <a:srgbClr val="E8E8E8"/>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xmlns="" id="{D4C16088-6329-4074-A2D8-F1BD966FB6B8}"/>
              </a:ext>
            </a:extLst>
          </p:cNvPr>
          <p:cNvSpPr/>
          <p:nvPr/>
        </p:nvSpPr>
        <p:spPr>
          <a:xfrm>
            <a:off x="10041457" y="-2112"/>
            <a:ext cx="2209101" cy="686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695" name="Прямоугольник 1"/>
          <p:cNvSpPr>
            <a:spLocks noChangeArrowheads="1"/>
          </p:cNvSpPr>
          <p:nvPr/>
        </p:nvSpPr>
        <p:spPr bwMode="auto">
          <a:xfrm>
            <a:off x="437139" y="674934"/>
            <a:ext cx="1152128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algn="ctr" eaLnBrk="1" hangingPunct="1">
              <a:spcBef>
                <a:spcPct val="0"/>
              </a:spcBef>
              <a:spcAft>
                <a:spcPct val="0"/>
              </a:spcAft>
              <a:buClrTx/>
              <a:buSzTx/>
              <a:buFontTx/>
              <a:buNone/>
            </a:pPr>
            <a:r>
              <a:rPr lang="en-AU" altLang="ru-RU" sz="2000" b="1" i="1" dirty="0" smtClean="0">
                <a:solidFill>
                  <a:schemeClr val="bg1">
                    <a:lumMod val="50000"/>
                  </a:schemeClr>
                </a:solidFill>
                <a:latin typeface="+mn-lt"/>
                <a:cs typeface="Times New Roman" panose="02020603050405020304" pitchFamily="18" charset="0"/>
              </a:rPr>
              <a:t>Perspective biphasic </a:t>
            </a:r>
            <a:r>
              <a:rPr lang="en-AU" altLang="ru-RU" sz="2000" b="1" i="1" dirty="0" err="1" smtClean="0">
                <a:solidFill>
                  <a:schemeClr val="bg1">
                    <a:lumMod val="50000"/>
                  </a:schemeClr>
                </a:solidFill>
                <a:latin typeface="+mn-lt"/>
                <a:cs typeface="Times New Roman" panose="02020603050405020304" pitchFamily="18" charset="0"/>
              </a:rPr>
              <a:t>ferritic-martensitic</a:t>
            </a:r>
            <a:r>
              <a:rPr lang="en-AU" altLang="ru-RU" sz="2000" b="1" i="1" dirty="0" smtClean="0">
                <a:solidFill>
                  <a:schemeClr val="bg1">
                    <a:lumMod val="50000"/>
                  </a:schemeClr>
                </a:solidFill>
                <a:latin typeface="+mn-lt"/>
                <a:cs typeface="Times New Roman" panose="02020603050405020304" pitchFamily="18" charset="0"/>
              </a:rPr>
              <a:t> steels</a:t>
            </a:r>
            <a:endParaRPr lang="ru-RU" altLang="ru-RU" sz="2000" b="1" i="1" dirty="0">
              <a:solidFill>
                <a:schemeClr val="bg1">
                  <a:lumMod val="50000"/>
                </a:schemeClr>
              </a:solidFill>
              <a:latin typeface="+mn-lt"/>
              <a:cs typeface="Times New Roman" panose="02020603050405020304" pitchFamily="18" charset="0"/>
            </a:endParaRPr>
          </a:p>
        </p:txBody>
      </p:sp>
      <p:sp>
        <p:nvSpPr>
          <p:cNvPr id="8" name="TextBox 7"/>
          <p:cNvSpPr txBox="1"/>
          <p:nvPr/>
        </p:nvSpPr>
        <p:spPr>
          <a:xfrm>
            <a:off x="4089634" y="321261"/>
            <a:ext cx="7392821" cy="523220"/>
          </a:xfrm>
          <a:prstGeom prst="rect">
            <a:avLst/>
          </a:prstGeom>
          <a:noFill/>
        </p:spPr>
        <p:txBody>
          <a:bodyPr wrap="square" rtlCol="0">
            <a:spAutoFit/>
          </a:bodyPr>
          <a:lstStyle/>
          <a:p>
            <a:r>
              <a:rPr lang="en-AU" sz="2800" b="1" i="1" dirty="0" smtClean="0">
                <a:solidFill>
                  <a:schemeClr val="bg1">
                    <a:lumMod val="50000"/>
                  </a:schemeClr>
                </a:solidFill>
                <a:cs typeface="Times New Roman" panose="02020603050405020304" pitchFamily="18" charset="0"/>
              </a:rPr>
              <a:t>Development Examples</a:t>
            </a:r>
            <a:endParaRPr lang="ru-RU" sz="2800" b="1" i="1" dirty="0">
              <a:solidFill>
                <a:schemeClr val="bg1">
                  <a:lumMod val="50000"/>
                </a:schemeClr>
              </a:solidFill>
              <a:cs typeface="Times New Roman" panose="02020603050405020304" pitchFamily="18" charset="0"/>
            </a:endParaRPr>
          </a:p>
        </p:txBody>
      </p:sp>
      <p:sp>
        <p:nvSpPr>
          <p:cNvPr id="2" name="TextBox 1"/>
          <p:cNvSpPr txBox="1"/>
          <p:nvPr/>
        </p:nvSpPr>
        <p:spPr>
          <a:xfrm>
            <a:off x="11853446" y="6581002"/>
            <a:ext cx="338554" cy="276999"/>
          </a:xfrm>
          <a:prstGeom prst="rect">
            <a:avLst/>
          </a:prstGeom>
          <a:noFill/>
        </p:spPr>
        <p:txBody>
          <a:bodyPr wrap="none" rtlCol="0">
            <a:spAutoFit/>
          </a:bodyPr>
          <a:lstStyle/>
          <a:p>
            <a:pPr algn="r"/>
            <a:r>
              <a:rPr lang="ru-RU" sz="1200" b="1" dirty="0">
                <a:latin typeface="Times New Roman" panose="02020603050405020304" pitchFamily="18" charset="0"/>
                <a:cs typeface="Times New Roman" panose="02020603050405020304" pitchFamily="18" charset="0"/>
              </a:rPr>
              <a:t>18</a:t>
            </a:r>
          </a:p>
        </p:txBody>
      </p:sp>
      <p:sp>
        <p:nvSpPr>
          <p:cNvPr id="3" name="Прямоугольник 2"/>
          <p:cNvSpPr/>
          <p:nvPr/>
        </p:nvSpPr>
        <p:spPr>
          <a:xfrm>
            <a:off x="1091603" y="4713768"/>
            <a:ext cx="8803056" cy="646331"/>
          </a:xfrm>
          <a:prstGeom prst="rect">
            <a:avLst/>
          </a:prstGeom>
          <a:solidFill>
            <a:schemeClr val="bg1"/>
          </a:solidFill>
          <a:ln>
            <a:solidFill>
              <a:schemeClr val="bg1"/>
            </a:solidFill>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smtClean="0">
                <a:solidFill>
                  <a:prstClr val="black"/>
                </a:solidFill>
                <a:latin typeface="Times New Roman" panose="02020603050405020304" pitchFamily="18" charset="0"/>
                <a:cs typeface="Times New Roman" panose="02020603050405020304" pitchFamily="18" charset="0"/>
              </a:rPr>
              <a:t>- more stable values of yield strength within the framework of one strength class (not more than 60-90 </a:t>
            </a:r>
            <a:r>
              <a:rPr lang="en-US" dirty="0" err="1" smtClean="0">
                <a:solidFill>
                  <a:prstClr val="black"/>
                </a:solidFill>
                <a:latin typeface="Times New Roman" panose="02020603050405020304" pitchFamily="18" charset="0"/>
                <a:cs typeface="Times New Roman" panose="02020603050405020304" pitchFamily="18" charset="0"/>
              </a:rPr>
              <a:t>MPa</a:t>
            </a:r>
            <a:r>
              <a:rPr lang="en-US" dirty="0" smtClean="0">
                <a:solidFill>
                  <a:prstClr val="black"/>
                </a:solidFill>
                <a:latin typeface="Times New Roman" panose="02020603050405020304" pitchFamily="18" charset="0"/>
                <a:cs typeface="Times New Roman" panose="02020603050405020304" pitchFamily="18" charset="0"/>
              </a:rPr>
              <a:t> instead of 80-150 </a:t>
            </a:r>
            <a:r>
              <a:rPr lang="en-US" dirty="0" err="1" smtClean="0">
                <a:solidFill>
                  <a:prstClr val="black"/>
                </a:solidFill>
                <a:latin typeface="Times New Roman" panose="02020603050405020304" pitchFamily="18" charset="0"/>
                <a:cs typeface="Times New Roman" panose="02020603050405020304" pitchFamily="18" charset="0"/>
              </a:rPr>
              <a:t>MPa</a:t>
            </a:r>
            <a:r>
              <a:rPr lang="en-US" dirty="0" smtClean="0">
                <a:solidFill>
                  <a:prstClr val="black"/>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11" name="Text Box 7"/>
          <p:cNvSpPr txBox="1">
            <a:spLocks noChangeArrowheads="1"/>
          </p:cNvSpPr>
          <p:nvPr/>
        </p:nvSpPr>
        <p:spPr bwMode="auto">
          <a:xfrm>
            <a:off x="249382" y="4014970"/>
            <a:ext cx="8764446" cy="329834"/>
          </a:xfrm>
          <a:prstGeom prst="rect">
            <a:avLst/>
          </a:prstGeo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5000"/>
              </a:lnSpc>
              <a:spcBef>
                <a:spcPct val="0"/>
              </a:spcBef>
              <a:buFontTx/>
              <a:buNone/>
            </a:pPr>
            <a:r>
              <a:rPr lang="en-US" altLang="ru-RU" sz="1800" b="1" dirty="0" smtClean="0">
                <a:solidFill>
                  <a:schemeClr val="dk1"/>
                </a:solidFill>
                <a:latin typeface="+mn-lt"/>
              </a:rPr>
              <a:t>Main advantages of high strength steels</a:t>
            </a:r>
            <a:endParaRPr lang="ru-RU" altLang="ru-RU" sz="1800" b="1" dirty="0">
              <a:solidFill>
                <a:schemeClr val="dk1"/>
              </a:solidFill>
              <a:latin typeface="+mn-lt"/>
            </a:endParaRPr>
          </a:p>
        </p:txBody>
      </p:sp>
      <p:sp>
        <p:nvSpPr>
          <p:cNvPr id="4" name="Прямоугольник 3"/>
          <p:cNvSpPr/>
          <p:nvPr/>
        </p:nvSpPr>
        <p:spPr>
          <a:xfrm>
            <a:off x="1053464" y="4344804"/>
            <a:ext cx="8803056" cy="369332"/>
          </a:xfrm>
          <a:prstGeom prst="rect">
            <a:avLst/>
          </a:prstGeom>
          <a:solidFill>
            <a:schemeClr val="bg1"/>
          </a:solidFill>
          <a:ln>
            <a:solidFill>
              <a:schemeClr val="bg1"/>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lvl="0"/>
            <a:r>
              <a:rPr lang="ru-RU" dirty="0">
                <a:solidFill>
                  <a:prstClr val="black"/>
                </a:solidFill>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higher ductility (15% compared to baseline)</a:t>
            </a:r>
            <a:endParaRPr lang="en-US"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946586" y="1290611"/>
            <a:ext cx="8660552" cy="1754326"/>
          </a:xfrm>
          <a:prstGeom prst="rect">
            <a:avLst/>
          </a:prstGeo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b="1" dirty="0" smtClean="0"/>
              <a:t>Main works of sheet steels for </a:t>
            </a:r>
            <a:r>
              <a:rPr lang="en-US" b="1" dirty="0" smtClean="0"/>
              <a:t>automobile </a:t>
            </a:r>
            <a:r>
              <a:rPr lang="en-US" b="1" dirty="0" smtClean="0"/>
              <a:t>industry today</a:t>
            </a:r>
            <a:r>
              <a:rPr lang="ru-RU" b="1" i="1" u="sng" dirty="0" smtClean="0"/>
              <a:t> </a:t>
            </a:r>
            <a:endParaRPr lang="ru-RU" b="1" i="1" u="sng" dirty="0"/>
          </a:p>
          <a:p>
            <a:pPr marL="285750" indent="-285750">
              <a:buFont typeface="Wingdings" pitchFamily="2" charset="2"/>
              <a:buChar char="q"/>
            </a:pPr>
            <a:r>
              <a:rPr lang="en-US" dirty="0" smtClean="0">
                <a:latin typeface="Times New Roman" panose="02020603050405020304" pitchFamily="18" charset="0"/>
                <a:cs typeface="Times New Roman" panose="02020603050405020304" pitchFamily="18" charset="0"/>
              </a:rPr>
              <a:t>Quality </a:t>
            </a:r>
            <a:r>
              <a:rPr lang="en-US" dirty="0" smtClean="0">
                <a:latin typeface="Times New Roman" panose="02020603050405020304" pitchFamily="18" charset="0"/>
                <a:cs typeface="Times New Roman" panose="02020603050405020304" pitchFamily="18" charset="0"/>
              </a:rPr>
              <a:t>improvement </a:t>
            </a:r>
            <a:r>
              <a:rPr lang="en-US" dirty="0" smtClean="0">
                <a:latin typeface="Times New Roman" panose="02020603050405020304" pitchFamily="18" charset="0"/>
                <a:cs typeface="Times New Roman" panose="02020603050405020304" pitchFamily="18" charset="0"/>
              </a:rPr>
              <a:t>and costs reduce for the production of steel marks </a:t>
            </a:r>
            <a:r>
              <a:rPr lang="en-US" dirty="0" smtClean="0">
                <a:latin typeface="Times New Roman" panose="02020603050405020304" pitchFamily="18" charset="0"/>
                <a:cs typeface="Times New Roman" panose="02020603050405020304" pitchFamily="18" charset="0"/>
              </a:rPr>
              <a:t>mentioned above</a:t>
            </a:r>
          </a:p>
          <a:p>
            <a:pPr marL="285750" indent="-285750"/>
            <a:endParaRPr lang="ru-RU" dirty="0">
              <a:latin typeface="Times New Roman" panose="02020603050405020304" pitchFamily="18" charset="0"/>
              <a:cs typeface="Times New Roman" panose="02020603050405020304" pitchFamily="18" charset="0"/>
            </a:endParaRPr>
          </a:p>
          <a:p>
            <a:pPr marL="285750" indent="-285750">
              <a:buFont typeface="Wingdings" pitchFamily="2" charset="2"/>
              <a:buChar char="q"/>
            </a:pPr>
            <a:r>
              <a:rPr lang="en-US" dirty="0" smtClean="0">
                <a:latin typeface="Times New Roman" panose="02020603050405020304" pitchFamily="18" charset="0"/>
                <a:cs typeface="Times New Roman" panose="02020603050405020304" pitchFamily="18" charset="0"/>
              </a:rPr>
              <a:t>Production of </a:t>
            </a:r>
            <a:r>
              <a:rPr lang="en-US" dirty="0" smtClean="0">
                <a:latin typeface="Times New Roman" panose="02020603050405020304" pitchFamily="18" charset="0"/>
                <a:cs typeface="Times New Roman" panose="02020603050405020304" pitchFamily="18" charset="0"/>
              </a:rPr>
              <a:t>perspective </a:t>
            </a:r>
            <a:r>
              <a:rPr lang="en-US" dirty="0" err="1" smtClean="0">
                <a:latin typeface="Times New Roman" panose="02020603050405020304" pitchFamily="18" charset="0"/>
                <a:cs typeface="Times New Roman" panose="02020603050405020304" pitchFamily="18" charset="0"/>
              </a:rPr>
              <a:t>biphase</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ferritic-martensitic</a:t>
            </a:r>
            <a:r>
              <a:rPr lang="en-US" dirty="0" smtClean="0">
                <a:latin typeface="Times New Roman" panose="02020603050405020304" pitchFamily="18" charset="0"/>
                <a:cs typeface="Times New Roman" panose="02020603050405020304" pitchFamily="18" charset="0"/>
              </a:rPr>
              <a:t> steels of high strength class</a:t>
            </a:r>
            <a:r>
              <a:rPr lang="ru-RU"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780 and 980 in hot-galvanized and cold-rolled versions</a:t>
            </a:r>
            <a:endParaRPr lang="ru-RU" dirty="0">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a16="http://schemas.microsoft.com/office/drawing/2014/main" xmlns="" id="{2AF08BE0-3DC4-4B28-B532-BE9EA7FDA81C}"/>
              </a:ext>
            </a:extLst>
          </p:cNvPr>
          <p:cNvPicPr>
            <a:picLocks noChangeAspect="1"/>
          </p:cNvPicPr>
          <p:nvPr/>
        </p:nvPicPr>
        <p:blipFill>
          <a:blip r:embed="rId2" cstate="print"/>
          <a:stretch>
            <a:fillRect/>
          </a:stretch>
        </p:blipFill>
        <p:spPr>
          <a:xfrm>
            <a:off x="123750" y="207899"/>
            <a:ext cx="1935705" cy="934069"/>
          </a:xfrm>
          <a:prstGeom prst="rect">
            <a:avLst/>
          </a:prstGeom>
          <a:effectLst>
            <a:softEdge rad="31750"/>
          </a:effectLst>
        </p:spPr>
      </p:pic>
      <p:sp>
        <p:nvSpPr>
          <p:cNvPr id="12" name="Прямоугольник 11">
            <a:extLst>
              <a:ext uri="{FF2B5EF4-FFF2-40B4-BE49-F238E27FC236}">
                <a16:creationId xmlns:a16="http://schemas.microsoft.com/office/drawing/2014/main" xmlns="" id="{D4C16088-6329-4074-A2D8-F1BD966FB6B8}"/>
              </a:ext>
            </a:extLst>
          </p:cNvPr>
          <p:cNvSpPr/>
          <p:nvPr/>
        </p:nvSpPr>
        <p:spPr>
          <a:xfrm rot="16200000">
            <a:off x="6046748" y="-6046754"/>
            <a:ext cx="98504" cy="12192005"/>
          </a:xfrm>
          <a:prstGeom prst="rect">
            <a:avLst/>
          </a:prstGeom>
          <a:gradFill flip="none" rotWithShape="1">
            <a:gsLst>
              <a:gs pos="30000">
                <a:schemeClr val="accent1">
                  <a:lumMod val="60000"/>
                  <a:lumOff val="40000"/>
                </a:schemeClr>
              </a:gs>
              <a:gs pos="0">
                <a:schemeClr val="accent1">
                  <a:lumMod val="50000"/>
                </a:schemeClr>
              </a:gs>
              <a:gs pos="53000">
                <a:schemeClr val="accent1">
                  <a:lumMod val="75000"/>
                </a:schemeClr>
              </a:gs>
              <a:gs pos="71000">
                <a:schemeClr val="accent1">
                  <a:lumMod val="50000"/>
                </a:schemeClr>
              </a:gs>
              <a:gs pos="100000">
                <a:schemeClr val="accent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88127215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a:extLst>
              <a:ext uri="{FF2B5EF4-FFF2-40B4-BE49-F238E27FC236}">
                <a16:creationId xmlns:a16="http://schemas.microsoft.com/office/drawing/2014/main" xmlns="" id="{C91D457D-1CD4-4B0C-AACD-1D0949EE208C}"/>
              </a:ext>
            </a:extLst>
          </p:cNvPr>
          <p:cNvSpPr/>
          <p:nvPr/>
        </p:nvSpPr>
        <p:spPr>
          <a:xfrm>
            <a:off x="0" y="98501"/>
            <a:ext cx="12192000" cy="892741"/>
          </a:xfrm>
          <a:prstGeom prst="rect">
            <a:avLst/>
          </a:prstGeom>
          <a:gradFill>
            <a:gsLst>
              <a:gs pos="63000">
                <a:srgbClr val="FBFBFB"/>
              </a:gs>
              <a:gs pos="34000">
                <a:srgbClr val="FBFBFB"/>
              </a:gs>
              <a:gs pos="81000">
                <a:schemeClr val="bg1"/>
              </a:gs>
              <a:gs pos="98000">
                <a:srgbClr val="E8E8E8"/>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xmlns="" id="{D4C16088-6329-4074-A2D8-F1BD966FB6B8}"/>
              </a:ext>
            </a:extLst>
          </p:cNvPr>
          <p:cNvSpPr/>
          <p:nvPr/>
        </p:nvSpPr>
        <p:spPr>
          <a:xfrm>
            <a:off x="10041457" y="-2112"/>
            <a:ext cx="2209101" cy="686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Номер слайда 4"/>
          <p:cNvSpPr>
            <a:spLocks noGrp="1"/>
          </p:cNvSpPr>
          <p:nvPr>
            <p:ph type="sldNum" sz="quarter" idx="12"/>
          </p:nvPr>
        </p:nvSpPr>
        <p:spPr>
          <a:xfrm>
            <a:off x="9735785" y="6492876"/>
            <a:ext cx="2438400" cy="365125"/>
          </a:xfrm>
        </p:spPr>
        <p:txBody>
          <a:bodyPr/>
          <a:lstStyle/>
          <a:p>
            <a:pPr algn="r"/>
            <a:fld id="{F870EE53-A491-43AD-B545-88BF743E71C1}" type="slidenum">
              <a:rPr lang="ru-RU" smtClean="0">
                <a:solidFill>
                  <a:schemeClr val="tx1">
                    <a:lumMod val="95000"/>
                    <a:lumOff val="5000"/>
                  </a:schemeClr>
                </a:solidFill>
                <a:latin typeface="Times New Roman" panose="02020603050405020304" pitchFamily="18" charset="0"/>
                <a:cs typeface="Times New Roman" panose="02020603050405020304" pitchFamily="18" charset="0"/>
              </a:rPr>
              <a:pPr algn="r"/>
              <a:t>12</a:t>
            </a:fld>
            <a:endParaRPr lang="ru-RU"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958346" y="788595"/>
            <a:ext cx="8736320" cy="1015663"/>
          </a:xfrm>
          <a:prstGeom prst="rect">
            <a:avLst/>
          </a:prstGeom>
        </p:spPr>
        <p:txBody>
          <a:bodyPr wrap="square">
            <a:spAutoFit/>
          </a:bodyPr>
          <a:lstStyle/>
          <a:p>
            <a:pPr algn="ctr">
              <a:spcBef>
                <a:spcPct val="0"/>
              </a:spcBef>
              <a:spcAft>
                <a:spcPct val="0"/>
              </a:spcAft>
            </a:pPr>
            <a:r>
              <a:rPr lang="en-US" sz="2000" b="1" i="1" dirty="0" smtClean="0">
                <a:solidFill>
                  <a:schemeClr val="bg1">
                    <a:lumMod val="50000"/>
                  </a:schemeClr>
                </a:solidFill>
                <a:cs typeface="Times New Roman" panose="02020603050405020304" pitchFamily="18" charset="0"/>
              </a:rPr>
              <a:t>High-temperature resistant powder alloys and protective coatings of refractory metals for high-heat-stressed structures with a long-term operating time in oxidizing environmental temperatures up to T = 1400 ... 1700 ° С</a:t>
            </a:r>
            <a:endParaRPr lang="ru-RU" sz="2000" b="1" i="1" dirty="0">
              <a:solidFill>
                <a:schemeClr val="bg1">
                  <a:lumMod val="50000"/>
                </a:schemeClr>
              </a:solidFill>
              <a:cs typeface="Times New Roman" panose="02020603050405020304" pitchFamily="18" charset="0"/>
            </a:endParaRPr>
          </a:p>
        </p:txBody>
      </p:sp>
      <p:pic>
        <p:nvPicPr>
          <p:cNvPr id="7" name="Рисунок 6"/>
          <p:cNvPicPr>
            <a:picLocks noChangeAspect="1"/>
          </p:cNvPicPr>
          <p:nvPr/>
        </p:nvPicPr>
        <p:blipFill rotWithShape="1">
          <a:blip r:embed="rId3" cstate="print">
            <a:extLst>
              <a:ext uri="{28A0092B-C50C-407E-A947-70E740481C1C}">
                <a14:useLocalDpi xmlns="" xmlns:a14="http://schemas.microsoft.com/office/drawing/2010/main" val="0"/>
              </a:ext>
            </a:extLst>
          </a:blip>
          <a:srcRect l="6738"/>
          <a:stretch/>
        </p:blipFill>
        <p:spPr>
          <a:xfrm>
            <a:off x="600919" y="2329989"/>
            <a:ext cx="2859624" cy="1470115"/>
          </a:xfrm>
          <a:prstGeom prst="rect">
            <a:avLst/>
          </a:prstGeom>
        </p:spPr>
      </p:pic>
      <p:sp>
        <p:nvSpPr>
          <p:cNvPr id="8" name="Прямоугольник 7"/>
          <p:cNvSpPr/>
          <p:nvPr/>
        </p:nvSpPr>
        <p:spPr>
          <a:xfrm>
            <a:off x="525598" y="4077072"/>
            <a:ext cx="3010265" cy="1169551"/>
          </a:xfrm>
          <a:prstGeom prst="rect">
            <a:avLst/>
          </a:prstGeom>
        </p:spPr>
        <p:txBody>
          <a:bodyPr wrap="square">
            <a:spAutoFit/>
          </a:bodyPr>
          <a:lstStyle/>
          <a:p>
            <a:pPr lvl="0"/>
            <a:r>
              <a:rPr lang="en-US" sz="1400" b="1" dirty="0" smtClean="0">
                <a:latin typeface="Times New Roman" panose="02020603050405020304" pitchFamily="18" charset="0"/>
                <a:cs typeface="Times New Roman" panose="02020603050405020304" pitchFamily="18" charset="0"/>
              </a:rPr>
              <a:t>Tungsten wire Ø4 mm with diffusion </a:t>
            </a:r>
            <a:r>
              <a:rPr lang="en-US" sz="1400" b="1" dirty="0" err="1" smtClean="0">
                <a:latin typeface="Times New Roman" panose="02020603050405020304" pitchFamily="18" charset="0"/>
                <a:cs typeface="Times New Roman" panose="02020603050405020304" pitchFamily="18" charset="0"/>
              </a:rPr>
              <a:t>silicide</a:t>
            </a:r>
            <a:r>
              <a:rPr lang="en-US" sz="1400" b="1" dirty="0" smtClean="0">
                <a:latin typeface="Times New Roman" panose="02020603050405020304" pitchFamily="18" charset="0"/>
                <a:cs typeface="Times New Roman" panose="02020603050405020304" pitchFamily="18" charset="0"/>
              </a:rPr>
              <a:t> coating WSi2,</a:t>
            </a:r>
          </a:p>
          <a:p>
            <a:pPr lvl="0"/>
            <a:r>
              <a:rPr lang="en-US" sz="1400" b="1" dirty="0" smtClean="0">
                <a:latin typeface="Times New Roman" panose="02020603050405020304" pitchFamily="18" charset="0"/>
                <a:cs typeface="Times New Roman" panose="02020603050405020304" pitchFamily="18" charset="0"/>
              </a:rPr>
              <a:t>total operating time at Т = 1600 ... 1700 ° С - more than 75 hours in the air</a:t>
            </a:r>
            <a:endParaRPr lang="ru-RU" sz="1400" b="1" dirty="0">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rotWithShape="1">
          <a:blip r:embed="rId4" cstate="print">
            <a:extLst>
              <a:ext uri="{28A0092B-C50C-407E-A947-70E740481C1C}">
                <a14:useLocalDpi xmlns="" xmlns:a14="http://schemas.microsoft.com/office/drawing/2010/main" val="0"/>
              </a:ext>
            </a:extLst>
          </a:blip>
          <a:srcRect l="39398"/>
          <a:stretch/>
        </p:blipFill>
        <p:spPr>
          <a:xfrm>
            <a:off x="3611184" y="2329989"/>
            <a:ext cx="3042405" cy="1441406"/>
          </a:xfrm>
          <a:prstGeom prst="rect">
            <a:avLst/>
          </a:prstGeom>
        </p:spPr>
      </p:pic>
      <p:sp>
        <p:nvSpPr>
          <p:cNvPr id="12" name="Прямоугольник 11"/>
          <p:cNvSpPr/>
          <p:nvPr/>
        </p:nvSpPr>
        <p:spPr>
          <a:xfrm>
            <a:off x="3742333" y="4077072"/>
            <a:ext cx="3071297" cy="523220"/>
          </a:xfrm>
          <a:prstGeom prst="rect">
            <a:avLst/>
          </a:prstGeom>
        </p:spPr>
        <p:txBody>
          <a:bodyPr wrap="square">
            <a:spAutoFit/>
          </a:bodyPr>
          <a:lstStyle/>
          <a:p>
            <a:r>
              <a:rPr lang="en-US" sz="1400" b="1" dirty="0" smtClean="0">
                <a:latin typeface="Times New Roman" panose="02020603050405020304" pitchFamily="18" charset="0"/>
                <a:cs typeface="Times New Roman" panose="02020603050405020304" pitchFamily="18" charset="0"/>
              </a:rPr>
              <a:t>Samples of high heat resistant alloy powder products</a:t>
            </a:r>
            <a:endParaRPr lang="ru-RU" sz="1400" b="1" dirty="0">
              <a:latin typeface="Times New Roman" panose="02020603050405020304" pitchFamily="18" charset="0"/>
              <a:cs typeface="Times New Roman" panose="02020603050405020304" pitchFamily="18" charset="0"/>
            </a:endParaRPr>
          </a:p>
        </p:txBody>
      </p:sp>
      <p:pic>
        <p:nvPicPr>
          <p:cNvPr id="13" name="Рисунок 1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813631" y="2329988"/>
            <a:ext cx="3227826" cy="1441407"/>
          </a:xfrm>
          <a:prstGeom prst="rect">
            <a:avLst/>
          </a:prstGeom>
        </p:spPr>
      </p:pic>
      <p:sp>
        <p:nvSpPr>
          <p:cNvPr id="14" name="Прямоугольник 13"/>
          <p:cNvSpPr/>
          <p:nvPr/>
        </p:nvSpPr>
        <p:spPr>
          <a:xfrm>
            <a:off x="6813630" y="4136109"/>
            <a:ext cx="3351647" cy="738664"/>
          </a:xfrm>
          <a:prstGeom prst="rect">
            <a:avLst/>
          </a:prstGeom>
        </p:spPr>
        <p:txBody>
          <a:bodyPr wrap="square">
            <a:spAutoFit/>
          </a:bodyPr>
          <a:lstStyle/>
          <a:p>
            <a:r>
              <a:rPr lang="en-US" sz="1400" b="1" dirty="0" smtClean="0">
                <a:latin typeface="Times New Roman" panose="02020603050405020304" pitchFamily="18" charset="0"/>
                <a:cs typeface="Times New Roman" panose="02020603050405020304" pitchFamily="18" charset="0"/>
              </a:rPr>
              <a:t>Powder alloy electric heater 0.8 mm thick, total operating time at Т = 1400 ° С - more than 100 hours in the air</a:t>
            </a:r>
            <a:endParaRPr lang="ru-RU" sz="14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4012968" y="253344"/>
            <a:ext cx="7392821" cy="523220"/>
          </a:xfrm>
          <a:prstGeom prst="rect">
            <a:avLst/>
          </a:prstGeom>
          <a:noFill/>
        </p:spPr>
        <p:txBody>
          <a:bodyPr wrap="square" rtlCol="0">
            <a:spAutoFit/>
          </a:bodyPr>
          <a:lstStyle/>
          <a:p>
            <a:r>
              <a:rPr lang="en-AU" sz="2800" b="1" i="1" dirty="0" smtClean="0">
                <a:solidFill>
                  <a:schemeClr val="bg1">
                    <a:lumMod val="50000"/>
                  </a:schemeClr>
                </a:solidFill>
                <a:cs typeface="Times New Roman" panose="02020603050405020304" pitchFamily="18" charset="0"/>
              </a:rPr>
              <a:t>Development Examples</a:t>
            </a:r>
            <a:endParaRPr lang="ru-RU" sz="2800" b="1" i="1" dirty="0">
              <a:solidFill>
                <a:schemeClr val="bg1">
                  <a:lumMod val="50000"/>
                </a:schemeClr>
              </a:solidFill>
              <a:cs typeface="Times New Roman" panose="02020603050405020304" pitchFamily="18" charset="0"/>
            </a:endParaRPr>
          </a:p>
        </p:txBody>
      </p:sp>
      <p:pic>
        <p:nvPicPr>
          <p:cNvPr id="16" name="Рисунок 15">
            <a:extLst>
              <a:ext uri="{FF2B5EF4-FFF2-40B4-BE49-F238E27FC236}">
                <a16:creationId xmlns:a16="http://schemas.microsoft.com/office/drawing/2014/main" xmlns="" id="{2AF08BE0-3DC4-4B28-B532-BE9EA7FDA81C}"/>
              </a:ext>
            </a:extLst>
          </p:cNvPr>
          <p:cNvPicPr>
            <a:picLocks noChangeAspect="1"/>
          </p:cNvPicPr>
          <p:nvPr/>
        </p:nvPicPr>
        <p:blipFill>
          <a:blip r:embed="rId6" cstate="print"/>
          <a:stretch>
            <a:fillRect/>
          </a:stretch>
        </p:blipFill>
        <p:spPr>
          <a:xfrm>
            <a:off x="133736" y="162348"/>
            <a:ext cx="1935705" cy="934069"/>
          </a:xfrm>
          <a:prstGeom prst="rect">
            <a:avLst/>
          </a:prstGeom>
          <a:effectLst>
            <a:softEdge rad="31750"/>
          </a:effectLst>
        </p:spPr>
      </p:pic>
      <p:sp>
        <p:nvSpPr>
          <p:cNvPr id="17" name="Прямоугольник 16">
            <a:extLst>
              <a:ext uri="{FF2B5EF4-FFF2-40B4-BE49-F238E27FC236}">
                <a16:creationId xmlns:a16="http://schemas.microsoft.com/office/drawing/2014/main" xmlns="" id="{D4C16088-6329-4074-A2D8-F1BD966FB6B8}"/>
              </a:ext>
            </a:extLst>
          </p:cNvPr>
          <p:cNvSpPr/>
          <p:nvPr/>
        </p:nvSpPr>
        <p:spPr>
          <a:xfrm rot="16200000">
            <a:off x="6046748" y="-6046754"/>
            <a:ext cx="98504" cy="12192005"/>
          </a:xfrm>
          <a:prstGeom prst="rect">
            <a:avLst/>
          </a:prstGeom>
          <a:gradFill flip="none" rotWithShape="1">
            <a:gsLst>
              <a:gs pos="30000">
                <a:schemeClr val="accent1">
                  <a:lumMod val="60000"/>
                  <a:lumOff val="40000"/>
                </a:schemeClr>
              </a:gs>
              <a:gs pos="0">
                <a:schemeClr val="accent1">
                  <a:lumMod val="50000"/>
                </a:schemeClr>
              </a:gs>
              <a:gs pos="53000">
                <a:schemeClr val="accent1">
                  <a:lumMod val="75000"/>
                </a:schemeClr>
              </a:gs>
              <a:gs pos="71000">
                <a:schemeClr val="accent1">
                  <a:lumMod val="50000"/>
                </a:schemeClr>
              </a:gs>
              <a:gs pos="100000">
                <a:schemeClr val="accent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3704061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a:extLst>
              <a:ext uri="{FF2B5EF4-FFF2-40B4-BE49-F238E27FC236}">
                <a16:creationId xmlns:a16="http://schemas.microsoft.com/office/drawing/2014/main" xmlns="" id="{C91D457D-1CD4-4B0C-AACD-1D0949EE208C}"/>
              </a:ext>
            </a:extLst>
          </p:cNvPr>
          <p:cNvSpPr/>
          <p:nvPr/>
        </p:nvSpPr>
        <p:spPr>
          <a:xfrm>
            <a:off x="0" y="98501"/>
            <a:ext cx="12192000" cy="892741"/>
          </a:xfrm>
          <a:prstGeom prst="rect">
            <a:avLst/>
          </a:prstGeom>
          <a:gradFill>
            <a:gsLst>
              <a:gs pos="63000">
                <a:srgbClr val="FBFBFB"/>
              </a:gs>
              <a:gs pos="34000">
                <a:srgbClr val="FBFBFB"/>
              </a:gs>
              <a:gs pos="81000">
                <a:schemeClr val="bg1"/>
              </a:gs>
              <a:gs pos="98000">
                <a:srgbClr val="E8E8E8"/>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a:extLst>
              <a:ext uri="{FF2B5EF4-FFF2-40B4-BE49-F238E27FC236}">
                <a16:creationId xmlns:a16="http://schemas.microsoft.com/office/drawing/2014/main" xmlns="" id="{D4C16088-6329-4074-A2D8-F1BD966FB6B8}"/>
              </a:ext>
            </a:extLst>
          </p:cNvPr>
          <p:cNvSpPr/>
          <p:nvPr/>
        </p:nvSpPr>
        <p:spPr>
          <a:xfrm>
            <a:off x="10041457" y="-2112"/>
            <a:ext cx="2209101" cy="686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51" name="Rectangle 3"/>
          <p:cNvSpPr>
            <a:spLocks noGrp="1" noChangeArrowheads="1"/>
          </p:cNvSpPr>
          <p:nvPr>
            <p:ph type="body" idx="4294967295"/>
          </p:nvPr>
        </p:nvSpPr>
        <p:spPr>
          <a:xfrm>
            <a:off x="719404" y="4365105"/>
            <a:ext cx="11203891" cy="2232248"/>
          </a:xfrm>
          <a:prstGeom prst="rect">
            <a:avLst/>
          </a:prstGeom>
        </p:spPr>
        <p:txBody>
          <a:bodyPr>
            <a:normAutofit lnSpcReduction="10000"/>
          </a:bodyPr>
          <a:lstStyle/>
          <a:p>
            <a:pPr>
              <a:lnSpc>
                <a:spcPct val="110000"/>
              </a:lnSpc>
              <a:spcBef>
                <a:spcPct val="0"/>
              </a:spcBef>
              <a:buClr>
                <a:schemeClr val="bg2">
                  <a:lumMod val="50000"/>
                </a:schemeClr>
              </a:buClr>
              <a:buSzPct val="90000"/>
              <a:buFont typeface="Wingdings" panose="05000000000000000000" pitchFamily="2" charset="2"/>
              <a:buChar char="Ø"/>
            </a:pPr>
            <a:r>
              <a:rPr lang="en-US" altLang="ru-RU" sz="1900" dirty="0" smtClean="0">
                <a:latin typeface="Times New Roman" panose="02020603050405020304" pitchFamily="18" charset="0"/>
                <a:cs typeface="Times New Roman" panose="02020603050405020304" pitchFamily="18" charset="0"/>
              </a:rPr>
              <a:t>combination of high strength, ductility, impact strength and crack resistance. </a:t>
            </a:r>
            <a:r>
              <a:rPr lang="en-US" altLang="ru-RU" sz="1900" dirty="0" smtClean="0">
                <a:latin typeface="Times New Roman" panose="02020603050405020304" pitchFamily="18" charset="0"/>
                <a:cs typeface="Times New Roman" panose="02020603050405020304" pitchFamily="18" charset="0"/>
              </a:rPr>
              <a:t>At </a:t>
            </a:r>
            <a:r>
              <a:rPr lang="en-US" altLang="ru-RU" sz="1900" dirty="0" smtClean="0">
                <a:latin typeface="Times New Roman" panose="02020603050405020304" pitchFamily="18" charset="0"/>
                <a:cs typeface="Times New Roman" panose="02020603050405020304" pitchFamily="18" charset="0"/>
              </a:rPr>
              <a:t>strength class 14.9 (</a:t>
            </a:r>
            <a:r>
              <a:rPr lang="ru-RU" altLang="ru-RU" sz="1900" dirty="0" smtClean="0">
                <a:latin typeface="Times New Roman" panose="02020603050405020304" pitchFamily="18" charset="0"/>
                <a:cs typeface="Times New Roman" panose="02020603050405020304" pitchFamily="18" charset="0"/>
                <a:sym typeface="Symbol" pitchFamily="18" charset="2"/>
              </a:rPr>
              <a:t></a:t>
            </a:r>
            <a:r>
              <a:rPr lang="ru-RU" altLang="ru-RU" sz="1900" baseline="-25000" dirty="0" smtClean="0">
                <a:latin typeface="Times New Roman" panose="02020603050405020304" pitchFamily="18" charset="0"/>
                <a:cs typeface="Times New Roman" panose="02020603050405020304" pitchFamily="18" charset="0"/>
              </a:rPr>
              <a:t>в</a:t>
            </a:r>
            <a:r>
              <a:rPr lang="en-US" altLang="ru-RU" sz="1900" dirty="0" smtClean="0">
                <a:latin typeface="Times New Roman" panose="02020603050405020304" pitchFamily="18" charset="0"/>
                <a:cs typeface="Times New Roman" panose="02020603050405020304" pitchFamily="18" charset="0"/>
              </a:rPr>
              <a:t> = 1400-1600 </a:t>
            </a:r>
            <a:r>
              <a:rPr lang="en-US" altLang="ru-RU" sz="1900" dirty="0" err="1" smtClean="0">
                <a:latin typeface="Times New Roman" panose="02020603050405020304" pitchFamily="18" charset="0"/>
                <a:cs typeface="Times New Roman" panose="02020603050405020304" pitchFamily="18" charset="0"/>
              </a:rPr>
              <a:t>MPa</a:t>
            </a:r>
            <a:r>
              <a:rPr lang="en-US" altLang="ru-RU" sz="1900" dirty="0" smtClean="0">
                <a:latin typeface="Times New Roman" panose="02020603050405020304" pitchFamily="18" charset="0"/>
                <a:cs typeface="Times New Roman" panose="02020603050405020304" pitchFamily="18" charset="0"/>
              </a:rPr>
              <a:t>) the following indexes are higher: impact strength - 15</a:t>
            </a:r>
            <a:r>
              <a:rPr lang="en-US" altLang="ru-RU" sz="1900" dirty="0" smtClean="0">
                <a:latin typeface="Times New Roman" panose="02020603050405020304" pitchFamily="18" charset="0"/>
                <a:cs typeface="Times New Roman" panose="02020603050405020304" pitchFamily="18" charset="0"/>
              </a:rPr>
              <a:t>% (</a:t>
            </a:r>
            <a:r>
              <a:rPr lang="en-US" altLang="ru-RU" sz="1900" dirty="0" smtClean="0">
                <a:latin typeface="Times New Roman" panose="02020603050405020304" pitchFamily="18" charset="0"/>
                <a:cs typeface="Times New Roman" panose="02020603050405020304" pitchFamily="18" charset="0"/>
              </a:rPr>
              <a:t>KCU-60 = 45 J/cm2</a:t>
            </a:r>
            <a:r>
              <a:rPr lang="en-US" altLang="ru-RU" sz="1900" dirty="0" smtClean="0">
                <a:latin typeface="Times New Roman" panose="02020603050405020304" pitchFamily="18" charset="0"/>
                <a:cs typeface="Times New Roman" panose="02020603050405020304" pitchFamily="18" charset="0"/>
              </a:rPr>
              <a:t>);</a:t>
            </a:r>
          </a:p>
          <a:p>
            <a:pPr>
              <a:lnSpc>
                <a:spcPct val="110000"/>
              </a:lnSpc>
              <a:spcBef>
                <a:spcPct val="0"/>
              </a:spcBef>
              <a:buClr>
                <a:schemeClr val="bg2">
                  <a:lumMod val="50000"/>
                </a:schemeClr>
              </a:buClr>
              <a:buSzPct val="90000"/>
              <a:buNone/>
            </a:pPr>
            <a:endParaRPr lang="en-US" altLang="ru-RU" sz="1900" dirty="0" smtClean="0">
              <a:latin typeface="Times New Roman" panose="02020603050405020304" pitchFamily="18" charset="0"/>
              <a:cs typeface="Times New Roman" panose="02020603050405020304" pitchFamily="18" charset="0"/>
            </a:endParaRPr>
          </a:p>
          <a:p>
            <a:pPr>
              <a:lnSpc>
                <a:spcPct val="110000"/>
              </a:lnSpc>
              <a:spcBef>
                <a:spcPct val="0"/>
              </a:spcBef>
              <a:buClr>
                <a:schemeClr val="bg2">
                  <a:lumMod val="50000"/>
                </a:schemeClr>
              </a:buClr>
              <a:buSzPct val="90000"/>
              <a:buFont typeface="Wingdings" panose="05000000000000000000" pitchFamily="2" charset="2"/>
              <a:buChar char="Ø"/>
            </a:pPr>
            <a:r>
              <a:rPr lang="en-US" altLang="ru-RU" sz="1900" dirty="0" smtClean="0">
                <a:latin typeface="Times New Roman" panose="02020603050405020304" pitchFamily="18" charset="0"/>
                <a:cs typeface="Times New Roman" panose="02020603050405020304" pitchFamily="18" charset="0"/>
              </a:rPr>
              <a:t>crack </a:t>
            </a:r>
            <a:r>
              <a:rPr lang="en-US" altLang="ru-RU" sz="1900" dirty="0" smtClean="0">
                <a:latin typeface="Times New Roman" panose="02020603050405020304" pitchFamily="18" charset="0"/>
                <a:cs typeface="Times New Roman" panose="02020603050405020304" pitchFamily="18" charset="0"/>
              </a:rPr>
              <a:t>resistance - 20%, elongation - 1.5 times (12</a:t>
            </a:r>
            <a:r>
              <a:rPr lang="en-US" altLang="ru-RU" sz="1900" dirty="0" smtClean="0">
                <a:latin typeface="Times New Roman" panose="02020603050405020304" pitchFamily="18" charset="0"/>
                <a:cs typeface="Times New Roman" panose="02020603050405020304" pitchFamily="18" charset="0"/>
              </a:rPr>
              <a:t>%);</a:t>
            </a:r>
          </a:p>
          <a:p>
            <a:pPr>
              <a:lnSpc>
                <a:spcPct val="110000"/>
              </a:lnSpc>
              <a:spcBef>
                <a:spcPct val="0"/>
              </a:spcBef>
              <a:buClr>
                <a:schemeClr val="bg2">
                  <a:lumMod val="50000"/>
                </a:schemeClr>
              </a:buClr>
              <a:buSzPct val="90000"/>
              <a:buNone/>
            </a:pPr>
            <a:endParaRPr lang="en-US" altLang="ru-RU" sz="1900" dirty="0" smtClean="0">
              <a:latin typeface="Times New Roman" panose="02020603050405020304" pitchFamily="18" charset="0"/>
              <a:cs typeface="Times New Roman" panose="02020603050405020304" pitchFamily="18" charset="0"/>
            </a:endParaRPr>
          </a:p>
          <a:p>
            <a:pPr>
              <a:lnSpc>
                <a:spcPct val="110000"/>
              </a:lnSpc>
              <a:spcBef>
                <a:spcPct val="0"/>
              </a:spcBef>
              <a:buClr>
                <a:schemeClr val="bg2">
                  <a:lumMod val="50000"/>
                </a:schemeClr>
              </a:buClr>
              <a:buSzPct val="90000"/>
              <a:buFont typeface="Wingdings" panose="05000000000000000000" pitchFamily="2" charset="2"/>
              <a:buChar char="Ø"/>
            </a:pPr>
            <a:r>
              <a:rPr lang="en-US" altLang="ru-RU" sz="1900" dirty="0" smtClean="0">
                <a:latin typeface="Times New Roman" panose="02020603050405020304" pitchFamily="18" charset="0"/>
                <a:cs typeface="Times New Roman" panose="02020603050405020304" pitchFamily="18" charset="0"/>
              </a:rPr>
              <a:t>increased resistance to delayed brittle fracture - 1.5 times; increased resistance to corrosion in a slightly aggressive industrial environment - 15-20%.</a:t>
            </a:r>
            <a:endParaRPr lang="ru-RU" altLang="ru-RU" sz="2000" dirty="0"/>
          </a:p>
          <a:p>
            <a:pPr marL="45720" indent="0">
              <a:lnSpc>
                <a:spcPct val="80000"/>
              </a:lnSpc>
              <a:spcBef>
                <a:spcPct val="65000"/>
              </a:spcBef>
              <a:spcAft>
                <a:spcPct val="25000"/>
              </a:spcAft>
              <a:buNone/>
            </a:pPr>
            <a:endParaRPr lang="ru-RU" altLang="ru-RU" sz="2000" dirty="0"/>
          </a:p>
          <a:p>
            <a:pPr>
              <a:lnSpc>
                <a:spcPct val="80000"/>
              </a:lnSpc>
              <a:spcBef>
                <a:spcPct val="65000"/>
              </a:spcBef>
              <a:spcAft>
                <a:spcPct val="25000"/>
              </a:spcAft>
            </a:pPr>
            <a:endParaRPr lang="ru-RU" altLang="ru-RU" sz="2000" dirty="0"/>
          </a:p>
          <a:p>
            <a:pPr>
              <a:lnSpc>
                <a:spcPct val="80000"/>
              </a:lnSpc>
              <a:spcBef>
                <a:spcPct val="65000"/>
              </a:spcBef>
              <a:spcAft>
                <a:spcPct val="25000"/>
              </a:spcAft>
            </a:pPr>
            <a:endParaRPr lang="ru-RU" altLang="ru-RU" sz="2000" dirty="0"/>
          </a:p>
          <a:p>
            <a:pPr>
              <a:lnSpc>
                <a:spcPct val="80000"/>
              </a:lnSpc>
              <a:spcBef>
                <a:spcPct val="65000"/>
              </a:spcBef>
              <a:spcAft>
                <a:spcPct val="25000"/>
              </a:spcAft>
            </a:pPr>
            <a:endParaRPr lang="ru-RU" altLang="ru-RU" sz="2000" dirty="0"/>
          </a:p>
          <a:p>
            <a:pPr>
              <a:lnSpc>
                <a:spcPct val="80000"/>
              </a:lnSpc>
              <a:spcBef>
                <a:spcPct val="65000"/>
              </a:spcBef>
              <a:spcAft>
                <a:spcPct val="25000"/>
              </a:spcAft>
            </a:pPr>
            <a:endParaRPr lang="ru-RU" altLang="ru-RU" sz="2000" dirty="0"/>
          </a:p>
          <a:p>
            <a:pPr>
              <a:lnSpc>
                <a:spcPct val="80000"/>
              </a:lnSpc>
              <a:spcBef>
                <a:spcPct val="65000"/>
              </a:spcBef>
              <a:spcAft>
                <a:spcPct val="25000"/>
              </a:spcAft>
            </a:pPr>
            <a:endParaRPr lang="ru-RU" altLang="ru-RU" sz="2000" dirty="0"/>
          </a:p>
          <a:p>
            <a:pPr>
              <a:lnSpc>
                <a:spcPct val="80000"/>
              </a:lnSpc>
              <a:spcBef>
                <a:spcPct val="65000"/>
              </a:spcBef>
              <a:spcAft>
                <a:spcPct val="25000"/>
              </a:spcAft>
            </a:pPr>
            <a:endParaRPr lang="ru-RU" altLang="ru-RU" sz="2000" dirty="0"/>
          </a:p>
        </p:txBody>
      </p:sp>
      <p:sp>
        <p:nvSpPr>
          <p:cNvPr id="2054" name="Rectangle 8"/>
          <p:cNvSpPr>
            <a:spLocks noChangeArrowheads="1"/>
          </p:cNvSpPr>
          <p:nvPr/>
        </p:nvSpPr>
        <p:spPr bwMode="auto">
          <a:xfrm>
            <a:off x="0" y="90100"/>
            <a:ext cx="18473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eaLnBrk="1" hangingPunct="1"/>
            <a:endParaRPr lang="ru-RU" altLang="ru-RU"/>
          </a:p>
        </p:txBody>
      </p:sp>
      <p:pic>
        <p:nvPicPr>
          <p:cNvPr id="2055" name="Picture 6"/>
          <p:cNvPicPr>
            <a:picLocks noChangeAspect="1" noChangeArrowheads="1"/>
          </p:cNvPicPr>
          <p:nvPr/>
        </p:nvPicPr>
        <p:blipFill>
          <a:blip r:embed="rId2" cstate="print">
            <a:extLst>
              <a:ext uri="{28A0092B-C50C-407E-A947-70E740481C1C}">
                <a14:useLocalDpi xmlns="" xmlns:a14="http://schemas.microsoft.com/office/drawing/2010/main" val="0"/>
              </a:ext>
            </a:extLst>
          </a:blip>
          <a:srcRect l="31200" t="28355" r="42656" b="29842"/>
          <a:stretch>
            <a:fillRect/>
          </a:stretch>
        </p:blipFill>
        <p:spPr bwMode="auto">
          <a:xfrm>
            <a:off x="381002" y="2078182"/>
            <a:ext cx="2220751" cy="1443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l="33423" t="37407" r="51921" b="38231"/>
          <a:stretch>
            <a:fillRect/>
          </a:stretch>
        </p:blipFill>
        <p:spPr bwMode="auto">
          <a:xfrm>
            <a:off x="2601752" y="2078182"/>
            <a:ext cx="1957897" cy="134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2"/>
          <p:cNvSpPr txBox="1">
            <a:spLocks noChangeArrowheads="1"/>
          </p:cNvSpPr>
          <p:nvPr/>
        </p:nvSpPr>
        <p:spPr bwMode="auto">
          <a:xfrm>
            <a:off x="1491377" y="588930"/>
            <a:ext cx="8832981" cy="1211765"/>
          </a:xfrm>
          <a:prstGeom prst="rect">
            <a:avLst/>
          </a:prstGeom>
          <a:noFill/>
          <a:ln w="9525">
            <a:noFill/>
            <a:miter lim="800000"/>
            <a:headEnd/>
            <a:tailEnd/>
          </a:ln>
        </p:spPr>
        <p:txBody>
          <a:bodyPr anchor="ctr"/>
          <a:lstStyle/>
          <a:p>
            <a:pPr algn="ctr">
              <a:spcBef>
                <a:spcPct val="0"/>
              </a:spcBef>
              <a:spcAft>
                <a:spcPct val="0"/>
              </a:spcAft>
              <a:defRPr/>
            </a:pPr>
            <a:r>
              <a:rPr lang="en-US" sz="2000" b="1" i="1" dirty="0" smtClean="0">
                <a:solidFill>
                  <a:schemeClr val="bg1">
                    <a:lumMod val="50000"/>
                  </a:schemeClr>
                </a:solidFill>
                <a:cs typeface="Times New Roman" panose="02020603050405020304" pitchFamily="18" charset="0"/>
              </a:rPr>
              <a:t>Steel and high-strength fasteners production technology</a:t>
            </a:r>
            <a:endParaRPr lang="ru-RU" sz="2000" b="1" i="1" dirty="0" smtClean="0">
              <a:solidFill>
                <a:schemeClr val="bg1">
                  <a:lumMod val="50000"/>
                </a:schemeClr>
              </a:solidFill>
              <a:cs typeface="Times New Roman" panose="02020603050405020304" pitchFamily="18" charset="0"/>
            </a:endParaRPr>
          </a:p>
          <a:p>
            <a:pPr algn="ctr">
              <a:spcBef>
                <a:spcPct val="0"/>
              </a:spcBef>
              <a:spcAft>
                <a:spcPct val="0"/>
              </a:spcAft>
              <a:defRPr/>
            </a:pPr>
            <a:r>
              <a:rPr lang="en-US" sz="2000" b="1" i="1" dirty="0" smtClean="0">
                <a:solidFill>
                  <a:schemeClr val="bg1">
                    <a:lumMod val="50000"/>
                  </a:schemeClr>
                </a:solidFill>
                <a:cs typeface="Times New Roman" panose="02020603050405020304" pitchFamily="18" charset="0"/>
              </a:rPr>
              <a:t>with increased resistance to delayed brittle fracture</a:t>
            </a:r>
            <a:endParaRPr lang="ru-RU" sz="2000" b="1" i="1" dirty="0">
              <a:solidFill>
                <a:schemeClr val="bg1">
                  <a:lumMod val="50000"/>
                </a:schemeClr>
              </a:solidFill>
              <a:cs typeface="Times New Roman" panose="02020603050405020304" pitchFamily="18" charset="0"/>
            </a:endParaRPr>
          </a:p>
        </p:txBody>
      </p:sp>
      <p:pic>
        <p:nvPicPr>
          <p:cNvPr id="2058" name="Picture 282" descr="табл"/>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380257" y="1915392"/>
            <a:ext cx="6022528" cy="1653565"/>
          </a:xfrm>
          <a:prstGeom prst="rect">
            <a:avLst/>
          </a:prstGeom>
          <a:solidFill>
            <a:schemeClr val="accent3">
              <a:lumMod val="20000"/>
              <a:lumOff val="80000"/>
            </a:schemeClr>
          </a:solidFill>
          <a:ln>
            <a:noFill/>
          </a:ln>
        </p:spPr>
      </p:pic>
      <p:sp>
        <p:nvSpPr>
          <p:cNvPr id="3" name="Прямоугольник 2"/>
          <p:cNvSpPr/>
          <p:nvPr/>
        </p:nvSpPr>
        <p:spPr>
          <a:xfrm>
            <a:off x="743468" y="3813286"/>
            <a:ext cx="9208368" cy="369332"/>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Steels for fasteners </a:t>
            </a:r>
            <a:r>
              <a:rPr lang="en-US" dirty="0" smtClean="0">
                <a:latin typeface="Times New Roman" panose="02020603050405020304" pitchFamily="18" charset="0"/>
                <a:cs typeface="Times New Roman" panose="02020603050405020304" pitchFamily="18" charset="0"/>
              </a:rPr>
              <a:t>of strength </a:t>
            </a:r>
            <a:r>
              <a:rPr lang="en-US" dirty="0" smtClean="0">
                <a:latin typeface="Times New Roman" panose="02020603050405020304" pitchFamily="18" charset="0"/>
                <a:cs typeface="Times New Roman" panose="02020603050405020304" pitchFamily="18" charset="0"/>
              </a:rPr>
              <a:t>class 10.9 - 14.9 with </a:t>
            </a:r>
            <a:r>
              <a:rPr lang="en-US" dirty="0" smtClean="0">
                <a:latin typeface="Times New Roman" panose="02020603050405020304" pitchFamily="18" charset="0"/>
                <a:cs typeface="Times New Roman" panose="02020603050405020304" pitchFamily="18" charset="0"/>
              </a:rPr>
              <a:t>high </a:t>
            </a:r>
            <a:r>
              <a:rPr lang="en-US" dirty="0" smtClean="0">
                <a:latin typeface="Times New Roman" panose="02020603050405020304" pitchFamily="18" charset="0"/>
                <a:cs typeface="Times New Roman" panose="02020603050405020304" pitchFamily="18" charset="0"/>
              </a:rPr>
              <a:t>level of consumer properties provide:</a:t>
            </a:r>
            <a:endParaRPr lang="ru-RU" dirty="0"/>
          </a:p>
        </p:txBody>
      </p:sp>
      <p:sp>
        <p:nvSpPr>
          <p:cNvPr id="11" name="TextBox 10"/>
          <p:cNvSpPr txBox="1"/>
          <p:nvPr/>
        </p:nvSpPr>
        <p:spPr>
          <a:xfrm>
            <a:off x="3927601" y="278452"/>
            <a:ext cx="4386222" cy="523220"/>
          </a:xfrm>
          <a:prstGeom prst="rect">
            <a:avLst/>
          </a:prstGeom>
          <a:noFill/>
        </p:spPr>
        <p:txBody>
          <a:bodyPr wrap="square" rtlCol="0">
            <a:spAutoFit/>
          </a:bodyPr>
          <a:lstStyle/>
          <a:p>
            <a:r>
              <a:rPr lang="en-AU" sz="2800" b="1" i="1" dirty="0" smtClean="0">
                <a:solidFill>
                  <a:schemeClr val="bg1">
                    <a:lumMod val="50000"/>
                  </a:schemeClr>
                </a:solidFill>
                <a:cs typeface="Times New Roman" panose="02020603050405020304" pitchFamily="18" charset="0"/>
              </a:rPr>
              <a:t>Development Examples</a:t>
            </a:r>
            <a:endParaRPr lang="ru-RU" sz="2800" b="1" i="1" dirty="0">
              <a:solidFill>
                <a:schemeClr val="bg1">
                  <a:lumMod val="50000"/>
                </a:schemeClr>
              </a:solidFill>
              <a:cs typeface="Times New Roman" panose="02020603050405020304" pitchFamily="18" charset="0"/>
            </a:endParaRPr>
          </a:p>
        </p:txBody>
      </p:sp>
      <p:sp>
        <p:nvSpPr>
          <p:cNvPr id="2" name="TextBox 1"/>
          <p:cNvSpPr txBox="1"/>
          <p:nvPr/>
        </p:nvSpPr>
        <p:spPr>
          <a:xfrm>
            <a:off x="11850240" y="6597353"/>
            <a:ext cx="341760" cy="276999"/>
          </a:xfrm>
          <a:prstGeom prst="rect">
            <a:avLst/>
          </a:prstGeom>
          <a:noFill/>
        </p:spPr>
        <p:txBody>
          <a:bodyPr wrap="none" rtlCol="0">
            <a:spAutoFit/>
          </a:bodyPr>
          <a:lstStyle/>
          <a:p>
            <a:pPr algn="r"/>
            <a:r>
              <a:rPr lang="ru-RU" sz="1200" b="1" dirty="0"/>
              <a:t>20</a:t>
            </a:r>
          </a:p>
        </p:txBody>
      </p:sp>
      <p:pic>
        <p:nvPicPr>
          <p:cNvPr id="12" name="Рисунок 11">
            <a:extLst>
              <a:ext uri="{FF2B5EF4-FFF2-40B4-BE49-F238E27FC236}">
                <a16:creationId xmlns:a16="http://schemas.microsoft.com/office/drawing/2014/main" xmlns="" id="{2AF08BE0-3DC4-4B28-B532-BE9EA7FDA81C}"/>
              </a:ext>
            </a:extLst>
          </p:cNvPr>
          <p:cNvPicPr>
            <a:picLocks noChangeAspect="1"/>
          </p:cNvPicPr>
          <p:nvPr/>
        </p:nvPicPr>
        <p:blipFill>
          <a:blip r:embed="rId5" cstate="print"/>
          <a:stretch>
            <a:fillRect/>
          </a:stretch>
        </p:blipFill>
        <p:spPr>
          <a:xfrm>
            <a:off x="58423" y="188455"/>
            <a:ext cx="1935705" cy="934069"/>
          </a:xfrm>
          <a:prstGeom prst="rect">
            <a:avLst/>
          </a:prstGeom>
          <a:effectLst>
            <a:softEdge rad="31750"/>
          </a:effectLst>
        </p:spPr>
      </p:pic>
      <p:sp>
        <p:nvSpPr>
          <p:cNvPr id="14" name="Прямоугольник 13">
            <a:extLst>
              <a:ext uri="{FF2B5EF4-FFF2-40B4-BE49-F238E27FC236}">
                <a16:creationId xmlns:a16="http://schemas.microsoft.com/office/drawing/2014/main" xmlns="" id="{D4C16088-6329-4074-A2D8-F1BD966FB6B8}"/>
              </a:ext>
            </a:extLst>
          </p:cNvPr>
          <p:cNvSpPr/>
          <p:nvPr/>
        </p:nvSpPr>
        <p:spPr>
          <a:xfrm rot="16200000">
            <a:off x="6046748" y="-6046754"/>
            <a:ext cx="98504" cy="12192005"/>
          </a:xfrm>
          <a:prstGeom prst="rect">
            <a:avLst/>
          </a:prstGeom>
          <a:gradFill flip="none" rotWithShape="1">
            <a:gsLst>
              <a:gs pos="30000">
                <a:schemeClr val="accent1">
                  <a:lumMod val="60000"/>
                  <a:lumOff val="40000"/>
                </a:schemeClr>
              </a:gs>
              <a:gs pos="0">
                <a:schemeClr val="accent1">
                  <a:lumMod val="50000"/>
                </a:schemeClr>
              </a:gs>
              <a:gs pos="53000">
                <a:schemeClr val="accent1">
                  <a:lumMod val="75000"/>
                </a:schemeClr>
              </a:gs>
              <a:gs pos="71000">
                <a:schemeClr val="accent1">
                  <a:lumMod val="50000"/>
                </a:schemeClr>
              </a:gs>
              <a:gs pos="100000">
                <a:schemeClr val="accent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2694549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a:extLst>
              <a:ext uri="{FF2B5EF4-FFF2-40B4-BE49-F238E27FC236}">
                <a16:creationId xmlns:a16="http://schemas.microsoft.com/office/drawing/2014/main" xmlns="" id="{C91D457D-1CD4-4B0C-AACD-1D0949EE208C}"/>
              </a:ext>
            </a:extLst>
          </p:cNvPr>
          <p:cNvSpPr/>
          <p:nvPr/>
        </p:nvSpPr>
        <p:spPr>
          <a:xfrm>
            <a:off x="0" y="98501"/>
            <a:ext cx="12192000" cy="892741"/>
          </a:xfrm>
          <a:prstGeom prst="rect">
            <a:avLst/>
          </a:prstGeom>
          <a:gradFill>
            <a:gsLst>
              <a:gs pos="63000">
                <a:srgbClr val="FBFBFB"/>
              </a:gs>
              <a:gs pos="34000">
                <a:srgbClr val="FBFBFB"/>
              </a:gs>
              <a:gs pos="81000">
                <a:schemeClr val="bg1"/>
              </a:gs>
              <a:gs pos="98000">
                <a:srgbClr val="E8E8E8"/>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xmlns="" id="{D4C16088-6329-4074-A2D8-F1BD966FB6B8}"/>
              </a:ext>
            </a:extLst>
          </p:cNvPr>
          <p:cNvSpPr/>
          <p:nvPr/>
        </p:nvSpPr>
        <p:spPr>
          <a:xfrm>
            <a:off x="10041457" y="-2112"/>
            <a:ext cx="2209101" cy="686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97178" name="Рисунок 15"/>
          <p:cNvPicPr>
            <a:picLocks/>
          </p:cNvPicPr>
          <p:nvPr/>
        </p:nvPicPr>
        <p:blipFill rotWithShape="1">
          <a:blip r:embed="rId2" cstate="print"/>
          <a:srcRect l="29504" t="10689" r="30731" b="2459"/>
          <a:stretch>
            <a:fillRect/>
          </a:stretch>
        </p:blipFill>
        <p:spPr bwMode="auto">
          <a:xfrm rot="20411534">
            <a:off x="778795" y="5122365"/>
            <a:ext cx="1235819" cy="905136"/>
          </a:xfrm>
          <a:prstGeom prst="rect">
            <a:avLst/>
          </a:prstGeom>
          <a:ln>
            <a:noFill/>
          </a:ln>
          <a:effectLst>
            <a:outerShdw blurRad="50800" dist="38100" dir="18900000" algn="bl" rotWithShape="0">
              <a:prstClr val="black">
                <a:alpha val="40000"/>
              </a:prstClr>
            </a:outerShdw>
          </a:effectLst>
        </p:spPr>
      </p:pic>
      <p:sp>
        <p:nvSpPr>
          <p:cNvPr id="1048660" name="Rectangle 744"/>
          <p:cNvSpPr>
            <a:spLocks noChangeArrowheads="1"/>
          </p:cNvSpPr>
          <p:nvPr/>
        </p:nvSpPr>
        <p:spPr bwMode="auto">
          <a:xfrm>
            <a:off x="9646148" y="6506934"/>
            <a:ext cx="2540000" cy="457200"/>
          </a:xfrm>
          <a:prstGeom prst="rect">
            <a:avLst/>
          </a:prstGeom>
          <a:noFill/>
          <a:ln w="9525">
            <a:noFill/>
            <a:miter lim="800000"/>
            <a:headEnd/>
            <a:tailEnd/>
          </a:ln>
        </p:spPr>
        <p:txBody>
          <a:bodyPr/>
          <a:lstStyle/>
          <a:p>
            <a:pPr algn="r" eaLnBrk="1" hangingPunct="1"/>
            <a:fld id="{265D33AC-39F6-45D1-9A58-79A3ACAB78B7}" type="slidenum">
              <a:rPr lang="ru-RU" altLang="en-US" sz="1400">
                <a:solidFill>
                  <a:srgbClr val="000000"/>
                </a:solidFill>
                <a:latin typeface="Calibri" pitchFamily="34" charset="0"/>
                <a:cs typeface="Calibri" pitchFamily="34" charset="0"/>
                <a:sym typeface="Arial" charset="0"/>
              </a:rPr>
              <a:pPr algn="r" eaLnBrk="1" hangingPunct="1"/>
              <a:t>14</a:t>
            </a:fld>
            <a:endParaRPr lang="en-US" altLang="en-US">
              <a:solidFill>
                <a:srgbClr val="000000"/>
              </a:solidFill>
              <a:sym typeface="Arial" charset="0"/>
            </a:endParaRPr>
          </a:p>
        </p:txBody>
      </p:sp>
      <p:sp useBgFill="1">
        <p:nvSpPr>
          <p:cNvPr id="1048663" name="Прямоугольник 4"/>
          <p:cNvSpPr>
            <a:spLocks noChangeArrowheads="1"/>
          </p:cNvSpPr>
          <p:nvPr/>
        </p:nvSpPr>
        <p:spPr bwMode="auto">
          <a:xfrm>
            <a:off x="733926" y="1156466"/>
            <a:ext cx="10238873" cy="830997"/>
          </a:xfrm>
          <a:prstGeom prst="rect">
            <a:avLst/>
          </a:prstGeom>
          <a:ln w="9525">
            <a:noFill/>
            <a:miter lim="800000"/>
            <a:headEnd/>
            <a:tailEnd/>
          </a:ln>
        </p:spPr>
        <p:txBody>
          <a:bodyPr wrap="square">
            <a:spAutoFit/>
          </a:bodyPr>
          <a:lstStyle/>
          <a:p>
            <a:pPr marL="285750" indent="-285750" algn="just"/>
            <a:r>
              <a:rPr lang="en-AU" altLang="ru-RU" sz="1600" b="1" dirty="0" smtClean="0">
                <a:solidFill>
                  <a:schemeClr val="bg2">
                    <a:lumMod val="25000"/>
                  </a:schemeClr>
                </a:solidFill>
                <a:latin typeface="Times New Roman" panose="02020603050405020304" pitchFamily="18" charset="0"/>
                <a:cs typeface="Times New Roman" panose="02020603050405020304" pitchFamily="18" charset="0"/>
              </a:rPr>
              <a:t>	Two </a:t>
            </a:r>
            <a:r>
              <a:rPr lang="en-AU" altLang="ru-RU" sz="1600" b="1" dirty="0" smtClean="0">
                <a:latin typeface="Times New Roman" panose="02020603050405020304" pitchFamily="18" charset="0"/>
                <a:cs typeface="Times New Roman" panose="02020603050405020304" pitchFamily="18" charset="0"/>
              </a:rPr>
              <a:t>Technical Committees operate in the </a:t>
            </a:r>
            <a:r>
              <a:rPr lang="en-AU" altLang="ru-RU" sz="1600" b="1" dirty="0" smtClean="0">
                <a:latin typeface="Times New Roman" panose="02020603050405020304" pitchFamily="18" charset="0"/>
                <a:cs typeface="Times New Roman" panose="02020603050405020304" pitchFamily="18" charset="0"/>
              </a:rPr>
              <a:t>FSUE </a:t>
            </a:r>
            <a:r>
              <a:rPr lang="en-AU" altLang="ru-RU" sz="1600" b="1" dirty="0" smtClean="0">
                <a:latin typeface="Times New Roman" panose="02020603050405020304" pitchFamily="18" charset="0"/>
                <a:cs typeface="Times New Roman" panose="02020603050405020304" pitchFamily="18" charset="0"/>
              </a:rPr>
              <a:t>I.P. </a:t>
            </a:r>
            <a:r>
              <a:rPr lang="en-AU" altLang="ru-RU" sz="1600" b="1" dirty="0" err="1" smtClean="0">
                <a:latin typeface="Times New Roman" panose="02020603050405020304" pitchFamily="18" charset="0"/>
                <a:cs typeface="Times New Roman" panose="02020603050405020304" pitchFamily="18" charset="0"/>
              </a:rPr>
              <a:t>Bardin</a:t>
            </a:r>
            <a:r>
              <a:rPr lang="en-AU" altLang="ru-RU" sz="1600" b="1" dirty="0" smtClean="0">
                <a:latin typeface="Times New Roman" panose="02020603050405020304" pitchFamily="18" charset="0"/>
                <a:cs typeface="Times New Roman" panose="02020603050405020304" pitchFamily="18" charset="0"/>
              </a:rPr>
              <a:t> Central Research Institute for Ferrous Metallurgy:</a:t>
            </a:r>
          </a:p>
          <a:p>
            <a:pPr marL="285750" indent="-285750" algn="just">
              <a:buFont typeface="Wingdings" pitchFamily="2" charset="2"/>
              <a:buChar char="§"/>
            </a:pPr>
            <a:r>
              <a:rPr lang="en-AU" altLang="ru-RU" sz="1600" b="1" dirty="0" smtClean="0">
                <a:latin typeface="Times New Roman" panose="02020603050405020304" pitchFamily="18" charset="0"/>
                <a:cs typeface="Times New Roman" panose="02020603050405020304" pitchFamily="18" charset="0"/>
              </a:rPr>
              <a:t>National Technical Committee TC 375 “Metal production from ferrous metals and alloys”,</a:t>
            </a:r>
          </a:p>
          <a:p>
            <a:pPr marL="285750" indent="-285750" algn="just">
              <a:buFont typeface="Wingdings" pitchFamily="2" charset="2"/>
              <a:buChar char="§"/>
            </a:pPr>
            <a:r>
              <a:rPr lang="en-AU" altLang="ru-RU" sz="1600" b="1" dirty="0" smtClean="0">
                <a:latin typeface="Times New Roman" panose="02020603050405020304" pitchFamily="18" charset="0"/>
                <a:cs typeface="Times New Roman" panose="02020603050405020304" pitchFamily="18" charset="0"/>
              </a:rPr>
              <a:t>Interstate Technical Committee </a:t>
            </a:r>
            <a:r>
              <a:rPr lang="en-AU" altLang="ru-RU" sz="1600" b="1" dirty="0" smtClean="0">
                <a:latin typeface="Times New Roman" panose="02020603050405020304" pitchFamily="18" charset="0"/>
                <a:cs typeface="Times New Roman" panose="02020603050405020304" pitchFamily="18" charset="0"/>
              </a:rPr>
              <a:t>MTC </a:t>
            </a:r>
            <a:r>
              <a:rPr lang="en-AU" altLang="ru-RU" sz="1600" b="1" dirty="0" smtClean="0">
                <a:latin typeface="Times New Roman" panose="02020603050405020304" pitchFamily="18" charset="0"/>
                <a:cs typeface="Times New Roman" panose="02020603050405020304" pitchFamily="18" charset="0"/>
              </a:rPr>
              <a:t>120 “Cast Iron, Steel, Rolled Steel”</a:t>
            </a:r>
            <a:endParaRPr lang="ru-RU" altLang="ru-RU" sz="1600" b="1" dirty="0">
              <a:latin typeface="Times New Roman" panose="02020603050405020304" pitchFamily="18" charset="0"/>
              <a:cs typeface="Times New Roman" panose="02020603050405020304" pitchFamily="18" charset="0"/>
            </a:endParaRPr>
          </a:p>
        </p:txBody>
      </p:sp>
      <p:pic>
        <p:nvPicPr>
          <p:cNvPr id="2097180" name="Рисунок 14"/>
          <p:cNvPicPr>
            <a:picLocks noChangeAspect="1"/>
          </p:cNvPicPr>
          <p:nvPr/>
        </p:nvPicPr>
        <p:blipFill rotWithShape="1">
          <a:blip r:embed="rId3" cstate="print"/>
          <a:srcRect l="2972" r="2857" b="2778"/>
          <a:stretch>
            <a:fillRect/>
          </a:stretch>
        </p:blipFill>
        <p:spPr>
          <a:xfrm rot="643518">
            <a:off x="1849822" y="4931058"/>
            <a:ext cx="1185753" cy="1287753"/>
          </a:xfrm>
          <a:prstGeom prst="rect">
            <a:avLst/>
          </a:prstGeom>
          <a:effectLst>
            <a:outerShdw blurRad="50800" dist="38100" dir="2700000" algn="tl" rotWithShape="0">
              <a:prstClr val="black">
                <a:alpha val="40000"/>
              </a:prstClr>
            </a:outerShdw>
            <a:softEdge rad="12700"/>
          </a:effectLst>
        </p:spPr>
      </p:pic>
      <p:grpSp>
        <p:nvGrpSpPr>
          <p:cNvPr id="55" name="Группа 1"/>
          <p:cNvGrpSpPr/>
          <p:nvPr/>
        </p:nvGrpSpPr>
        <p:grpSpPr bwMode="auto">
          <a:xfrm>
            <a:off x="676507" y="2570959"/>
            <a:ext cx="3632007" cy="1483775"/>
            <a:chOff x="434741" y="2960688"/>
            <a:chExt cx="3594334" cy="1588710"/>
          </a:xfrm>
        </p:grpSpPr>
        <p:pic>
          <p:nvPicPr>
            <p:cNvPr id="2097181" name="Рисунок 25"/>
            <p:cNvPicPr>
              <a:picLocks noChangeAspect="1"/>
            </p:cNvPicPr>
            <p:nvPr/>
          </p:nvPicPr>
          <p:blipFill>
            <a:blip r:embed="rId4" cstate="print"/>
            <a:stretch>
              <a:fillRect/>
            </a:stretch>
          </p:blipFill>
          <p:spPr>
            <a:xfrm rot="20656393">
              <a:off x="434741" y="3223808"/>
              <a:ext cx="921940" cy="1325590"/>
            </a:xfrm>
            <a:prstGeom prst="rect">
              <a:avLst/>
            </a:prstGeom>
            <a:ln>
              <a:noFill/>
            </a:ln>
            <a:effectLst>
              <a:outerShdw blurRad="292100" dist="139700" dir="2700000" algn="tl" rotWithShape="0">
                <a:srgbClr val="333333">
                  <a:alpha val="65000"/>
                </a:srgbClr>
              </a:outerShdw>
            </a:effectLst>
          </p:spPr>
        </p:pic>
        <p:pic>
          <p:nvPicPr>
            <p:cNvPr id="2097182" name="Рисунок 19"/>
            <p:cNvPicPr>
              <a:picLocks noChangeAspect="1"/>
            </p:cNvPicPr>
            <p:nvPr/>
          </p:nvPicPr>
          <p:blipFill>
            <a:blip r:embed="rId5" cstate="print"/>
            <a:stretch>
              <a:fillRect/>
            </a:stretch>
          </p:blipFill>
          <p:spPr>
            <a:xfrm rot="1093239">
              <a:off x="3103037" y="3216290"/>
              <a:ext cx="926038" cy="1324483"/>
            </a:xfrm>
            <a:prstGeom prst="rect">
              <a:avLst/>
            </a:prstGeom>
            <a:ln>
              <a:noFill/>
            </a:ln>
            <a:effectLst>
              <a:outerShdw blurRad="292100" dist="139700" dir="2700000" algn="tl" rotWithShape="0">
                <a:srgbClr val="333333">
                  <a:alpha val="65000"/>
                </a:srgbClr>
              </a:outerShdw>
            </a:effectLst>
          </p:spPr>
        </p:pic>
        <p:pic>
          <p:nvPicPr>
            <p:cNvPr id="2097183" name="Рисунок 20"/>
            <p:cNvPicPr>
              <a:picLocks noChangeAspect="1"/>
            </p:cNvPicPr>
            <p:nvPr/>
          </p:nvPicPr>
          <p:blipFill>
            <a:blip r:embed="rId6" cstate="print"/>
            <a:stretch>
              <a:fillRect/>
            </a:stretch>
          </p:blipFill>
          <p:spPr>
            <a:xfrm rot="20922031">
              <a:off x="1162181" y="3045889"/>
              <a:ext cx="921941" cy="1324483"/>
            </a:xfrm>
            <a:prstGeom prst="rect">
              <a:avLst/>
            </a:prstGeom>
            <a:ln>
              <a:noFill/>
            </a:ln>
            <a:effectLst>
              <a:outerShdw blurRad="292100" dist="139700" dir="2700000" algn="tl" rotWithShape="0">
                <a:srgbClr val="333333">
                  <a:alpha val="65000"/>
                </a:srgbClr>
              </a:outerShdw>
            </a:effectLst>
          </p:spPr>
        </p:pic>
        <p:pic>
          <p:nvPicPr>
            <p:cNvPr id="2097184" name="Рисунок 21"/>
            <p:cNvPicPr>
              <a:picLocks noChangeAspect="1"/>
            </p:cNvPicPr>
            <p:nvPr/>
          </p:nvPicPr>
          <p:blipFill>
            <a:blip r:embed="rId7" cstate="print"/>
            <a:stretch>
              <a:fillRect/>
            </a:stretch>
          </p:blipFill>
          <p:spPr>
            <a:xfrm rot="686670">
              <a:off x="2496605" y="3022652"/>
              <a:ext cx="945160" cy="1344401"/>
            </a:xfrm>
            <a:prstGeom prst="rect">
              <a:avLst/>
            </a:prstGeom>
            <a:ln>
              <a:noFill/>
            </a:ln>
            <a:effectLst>
              <a:outerShdw blurRad="292100" dist="139700" dir="2700000" algn="tl" rotWithShape="0">
                <a:srgbClr val="333333">
                  <a:alpha val="65000"/>
                </a:srgbClr>
              </a:outerShdw>
            </a:effectLst>
          </p:spPr>
        </p:pic>
        <p:pic>
          <p:nvPicPr>
            <p:cNvPr id="2097185" name="Рисунок 24"/>
            <p:cNvPicPr>
              <a:picLocks noChangeAspect="1"/>
            </p:cNvPicPr>
            <p:nvPr/>
          </p:nvPicPr>
          <p:blipFill>
            <a:blip r:embed="rId8" cstate="print"/>
            <a:stretch>
              <a:fillRect/>
            </a:stretch>
          </p:blipFill>
          <p:spPr>
            <a:xfrm>
              <a:off x="1935245" y="2960688"/>
              <a:ext cx="942428" cy="1339975"/>
            </a:xfrm>
            <a:prstGeom prst="rect">
              <a:avLst/>
            </a:prstGeom>
            <a:ln>
              <a:noFill/>
            </a:ln>
            <a:effectLst>
              <a:outerShdw blurRad="292100" dist="139700" dir="2700000" algn="tl" rotWithShape="0">
                <a:srgbClr val="333333">
                  <a:alpha val="65000"/>
                </a:srgbClr>
              </a:outerShdw>
            </a:effectLst>
          </p:spPr>
        </p:pic>
      </p:grpSp>
      <p:sp>
        <p:nvSpPr>
          <p:cNvPr id="20" name="Прямоугольник 7">
            <a:extLst>
              <a:ext uri="{FF2B5EF4-FFF2-40B4-BE49-F238E27FC236}">
                <a16:creationId xmlns:a16="http://schemas.microsoft.com/office/drawing/2014/main" xmlns="" id="{49FBE092-BCFA-4D57-9428-7006A2CEC973}"/>
              </a:ext>
            </a:extLst>
          </p:cNvPr>
          <p:cNvSpPr/>
          <p:nvPr/>
        </p:nvSpPr>
        <p:spPr>
          <a:xfrm>
            <a:off x="4616976" y="2340800"/>
            <a:ext cx="5064915" cy="2800767"/>
          </a:xfrm>
          <a:prstGeom prst="rect">
            <a:avLst/>
          </a:prstGeom>
        </p:spPr>
        <p:txBody>
          <a:bodyPr wrap="square">
            <a:spAutoFit/>
          </a:bodyPr>
          <a:lstStyle/>
          <a:p>
            <a:pPr algn="just"/>
            <a:r>
              <a:rPr lang="en-US" altLang="ru-RU" sz="1600" b="1" dirty="0" smtClean="0">
                <a:latin typeface="Times New Roman" panose="02020603050405020304" pitchFamily="18" charset="0"/>
                <a:cs typeface="Times New Roman" panose="02020603050405020304" pitchFamily="18" charset="0"/>
              </a:rPr>
              <a:t>TC 375 is a full member of Technical Committees of the International Organization for Standardization ISO - TС 17 "Steel" and TС 119 "Powder Metallurgy". </a:t>
            </a:r>
            <a:r>
              <a:rPr lang="en-US" altLang="ru-RU" sz="1600" b="1" dirty="0" smtClean="0">
                <a:latin typeface="Times New Roman" panose="02020603050405020304" pitchFamily="18" charset="0"/>
                <a:cs typeface="Times New Roman" panose="02020603050405020304" pitchFamily="18" charset="0"/>
              </a:rPr>
              <a:t>W</a:t>
            </a:r>
            <a:r>
              <a:rPr lang="en-US" altLang="ru-RU" sz="1600" b="1" dirty="0" smtClean="0">
                <a:latin typeface="Times New Roman" panose="02020603050405020304" pitchFamily="18" charset="0"/>
                <a:cs typeface="Times New Roman" panose="02020603050405020304" pitchFamily="18" charset="0"/>
              </a:rPr>
              <a:t>ith </a:t>
            </a:r>
            <a:r>
              <a:rPr lang="en-US" altLang="ru-RU" sz="1600" b="1" dirty="0" smtClean="0">
                <a:latin typeface="Times New Roman" panose="02020603050405020304" pitchFamily="18" charset="0"/>
                <a:cs typeface="Times New Roman" panose="02020603050405020304" pitchFamily="18" charset="0"/>
              </a:rPr>
              <a:t>the participation of TC </a:t>
            </a:r>
            <a:r>
              <a:rPr lang="en-US" altLang="ru-RU" sz="1600" b="1" dirty="0" smtClean="0">
                <a:latin typeface="Times New Roman" panose="02020603050405020304" pitchFamily="18" charset="0"/>
                <a:cs typeface="Times New Roman" panose="02020603050405020304" pitchFamily="18" charset="0"/>
              </a:rPr>
              <a:t>375 there were developed 11 </a:t>
            </a:r>
            <a:r>
              <a:rPr lang="en-US" altLang="ru-RU" sz="1600" b="1" dirty="0" smtClean="0">
                <a:latin typeface="Times New Roman" panose="02020603050405020304" pitchFamily="18" charset="0"/>
                <a:cs typeface="Times New Roman" panose="02020603050405020304" pitchFamily="18" charset="0"/>
              </a:rPr>
              <a:t>international standards for metal </a:t>
            </a:r>
            <a:r>
              <a:rPr lang="en-US" altLang="ru-RU" sz="1600" b="1" dirty="0" smtClean="0">
                <a:latin typeface="Times New Roman" panose="02020603050405020304" pitchFamily="18" charset="0"/>
                <a:cs typeface="Times New Roman" panose="02020603050405020304" pitchFamily="18" charset="0"/>
              </a:rPr>
              <a:t>products. Technical </a:t>
            </a:r>
            <a:r>
              <a:rPr lang="en-US" altLang="ru-RU" sz="1600" b="1" dirty="0" smtClean="0">
                <a:latin typeface="Times New Roman" panose="02020603050405020304" pitchFamily="18" charset="0"/>
                <a:cs typeface="Times New Roman" panose="02020603050405020304" pitchFamily="18" charset="0"/>
              </a:rPr>
              <a:t>Committee 375 and International </a:t>
            </a:r>
            <a:r>
              <a:rPr lang="en-US" altLang="ru-RU" sz="1600" b="1" dirty="0" smtClean="0">
                <a:latin typeface="Times New Roman" panose="02020603050405020304" pitchFamily="18" charset="0"/>
                <a:cs typeface="Times New Roman" panose="02020603050405020304" pitchFamily="18" charset="0"/>
              </a:rPr>
              <a:t>Technical Committee </a:t>
            </a:r>
            <a:r>
              <a:rPr lang="en-US" altLang="ru-RU" sz="1600" b="1" dirty="0" smtClean="0">
                <a:latin typeface="Times New Roman" panose="02020603050405020304" pitchFamily="18" charset="0"/>
                <a:cs typeface="Times New Roman" panose="02020603050405020304" pitchFamily="18" charset="0"/>
              </a:rPr>
              <a:t>120 </a:t>
            </a:r>
            <a:r>
              <a:rPr lang="en-US" altLang="ru-RU" sz="1600" b="1" dirty="0" smtClean="0">
                <a:latin typeface="Times New Roman" panose="02020603050405020304" pitchFamily="18" charset="0"/>
                <a:cs typeface="Times New Roman" panose="02020603050405020304" pitchFamily="18" charset="0"/>
              </a:rPr>
              <a:t>cooperate </a:t>
            </a:r>
            <a:r>
              <a:rPr lang="en-US" altLang="ru-RU" sz="1600" b="1" dirty="0" smtClean="0">
                <a:latin typeface="Times New Roman" panose="02020603050405020304" pitchFamily="18" charset="0"/>
                <a:cs typeface="Times New Roman" panose="02020603050405020304" pitchFamily="18" charset="0"/>
              </a:rPr>
              <a:t>actively with </a:t>
            </a:r>
            <a:r>
              <a:rPr lang="en-US" altLang="ru-RU" sz="1600" b="1" dirty="0" smtClean="0">
                <a:latin typeface="Times New Roman" panose="02020603050405020304" pitchFamily="18" charset="0"/>
                <a:cs typeface="Times New Roman" panose="02020603050405020304" pitchFamily="18" charset="0"/>
              </a:rPr>
              <a:t>foreign technical committees, including TC "Steel", DIN, CEN / CENELEC.</a:t>
            </a:r>
          </a:p>
          <a:p>
            <a:pPr algn="just"/>
            <a:r>
              <a:rPr lang="en-US" altLang="ru-RU" sz="1600" b="1" dirty="0" smtClean="0">
                <a:latin typeface="Times New Roman" panose="02020603050405020304" pitchFamily="18" charset="0"/>
                <a:cs typeface="Times New Roman" panose="02020603050405020304" pitchFamily="18" charset="0"/>
              </a:rPr>
              <a:t>TC 375 is a co-developer of steel grade guide </a:t>
            </a:r>
            <a:r>
              <a:rPr lang="en-US" altLang="ru-RU" sz="1600" b="1" u="sng" dirty="0" err="1" smtClean="0">
                <a:latin typeface="Times New Roman" panose="02020603050405020304" pitchFamily="18" charset="0"/>
                <a:cs typeface="Times New Roman" panose="02020603050405020304" pitchFamily="18" charset="0"/>
              </a:rPr>
              <a:t>Stahlschlussel</a:t>
            </a:r>
            <a:r>
              <a:rPr lang="en-US" altLang="ru-RU" sz="1600" b="1" dirty="0" smtClean="0">
                <a:latin typeface="Times New Roman" panose="02020603050405020304" pitchFamily="18" charset="0"/>
                <a:cs typeface="Times New Roman" panose="02020603050405020304" pitchFamily="18" charset="0"/>
              </a:rPr>
              <a:t>.</a:t>
            </a:r>
            <a:endParaRPr lang="ru-RU" altLang="ru-RU" sz="1600" b="1" dirty="0">
              <a:latin typeface="Times New Roman" panose="02020603050405020304" pitchFamily="18" charset="0"/>
              <a:cs typeface="Times New Roman" panose="02020603050405020304" pitchFamily="18" charset="0"/>
            </a:endParaRPr>
          </a:p>
        </p:txBody>
      </p:sp>
      <p:sp>
        <p:nvSpPr>
          <p:cNvPr id="2" name="Прямоугольник 1">
            <a:extLst>
              <a:ext uri="{FF2B5EF4-FFF2-40B4-BE49-F238E27FC236}">
                <a16:creationId xmlns:a16="http://schemas.microsoft.com/office/drawing/2014/main" xmlns="" id="{9CE86F61-B52B-46C7-AF5D-D381F1C58840}"/>
              </a:ext>
            </a:extLst>
          </p:cNvPr>
          <p:cNvSpPr/>
          <p:nvPr/>
        </p:nvSpPr>
        <p:spPr>
          <a:xfrm>
            <a:off x="4614186" y="5194450"/>
            <a:ext cx="5043643" cy="1569660"/>
          </a:xfrm>
          <a:prstGeom prst="rect">
            <a:avLst/>
          </a:prstGeom>
        </p:spPr>
        <p:txBody>
          <a:bodyPr wrap="square">
            <a:spAutoFit/>
          </a:bodyPr>
          <a:lstStyle/>
          <a:p>
            <a:pPr algn="just">
              <a:spcBef>
                <a:spcPct val="0"/>
              </a:spcBef>
              <a:buFontTx/>
              <a:buNone/>
            </a:pPr>
            <a:r>
              <a:rPr lang="en-US" altLang="ru-RU" sz="1600" b="1" smtClean="0">
                <a:solidFill>
                  <a:srgbClr val="000000"/>
                </a:solidFill>
                <a:latin typeface="Times New Roman" panose="02020603050405020304" pitchFamily="18" charset="0"/>
                <a:cs typeface="Times New Roman" panose="02020603050405020304" pitchFamily="18" charset="0"/>
                <a:sym typeface="Arial" panose="020B0604020202020204" pitchFamily="34" charset="0"/>
              </a:rPr>
              <a:t>By the </a:t>
            </a:r>
            <a:r>
              <a:rPr lang="en-US" altLang="ru-RU" sz="1600" b="1" dirty="0" smtClean="0">
                <a:solidFill>
                  <a:srgbClr val="000000"/>
                </a:solidFill>
                <a:latin typeface="Times New Roman" panose="02020603050405020304" pitchFamily="18" charset="0"/>
                <a:cs typeface="Times New Roman" panose="02020603050405020304" pitchFamily="18" charset="0"/>
                <a:sym typeface="Arial" panose="020B0604020202020204" pitchFamily="34" charset="0"/>
              </a:rPr>
              <a:t>order </a:t>
            </a:r>
            <a:r>
              <a:rPr lang="en-US" altLang="ru-RU" sz="1600" b="1" dirty="0" smtClean="0">
                <a:solidFill>
                  <a:srgbClr val="000000"/>
                </a:solidFill>
                <a:latin typeface="Times New Roman" panose="02020603050405020304" pitchFamily="18" charset="0"/>
                <a:cs typeface="Times New Roman" panose="02020603050405020304" pitchFamily="18" charset="0"/>
                <a:sym typeface="Arial" panose="020B0604020202020204" pitchFamily="34" charset="0"/>
              </a:rPr>
              <a:t>of the Ministry of Industry and Trade of the Russian Federation dated 24.04.2019 No. 1474 State Scientific Center FSUE I.P. </a:t>
            </a:r>
            <a:r>
              <a:rPr lang="en-US" altLang="ru-RU" sz="1600" b="1" dirty="0" err="1" smtClean="0">
                <a:solidFill>
                  <a:srgbClr val="000000"/>
                </a:solidFill>
                <a:latin typeface="Times New Roman" panose="02020603050405020304" pitchFamily="18" charset="0"/>
                <a:cs typeface="Times New Roman" panose="02020603050405020304" pitchFamily="18" charset="0"/>
                <a:sym typeface="Arial" panose="020B0604020202020204" pitchFamily="34" charset="0"/>
              </a:rPr>
              <a:t>Bardin</a:t>
            </a:r>
            <a:r>
              <a:rPr lang="en-US" altLang="ru-RU" sz="1600" b="1" dirty="0" smtClean="0">
                <a:solidFill>
                  <a:srgbClr val="000000"/>
                </a:solidFill>
                <a:latin typeface="Times New Roman" panose="02020603050405020304" pitchFamily="18" charset="0"/>
                <a:cs typeface="Times New Roman" panose="02020603050405020304" pitchFamily="18" charset="0"/>
                <a:sym typeface="Arial" panose="020B0604020202020204" pitchFamily="34" charset="0"/>
              </a:rPr>
              <a:t> Central Research Institute for Ferrous Metallurgy became the head organization for standardization of defense production in </a:t>
            </a:r>
            <a:r>
              <a:rPr lang="en-US" altLang="ru-RU" sz="1600" b="1" dirty="0" smtClean="0">
                <a:solidFill>
                  <a:srgbClr val="000000"/>
                </a:solidFill>
                <a:latin typeface="Times New Roman" panose="02020603050405020304" pitchFamily="18" charset="0"/>
                <a:cs typeface="Times New Roman" panose="02020603050405020304" pitchFamily="18" charset="0"/>
                <a:sym typeface="Arial" panose="020B0604020202020204" pitchFamily="34" charset="0"/>
              </a:rPr>
              <a:t>metal </a:t>
            </a:r>
            <a:r>
              <a:rPr lang="en-US" altLang="ru-RU" sz="1600" b="1" dirty="0" smtClean="0">
                <a:solidFill>
                  <a:srgbClr val="000000"/>
                </a:solidFill>
                <a:latin typeface="Times New Roman" panose="02020603050405020304" pitchFamily="18" charset="0"/>
                <a:cs typeface="Times New Roman" panose="02020603050405020304" pitchFamily="18" charset="0"/>
                <a:sym typeface="Arial" panose="020B0604020202020204" pitchFamily="34" charset="0"/>
              </a:rPr>
              <a:t>sector.</a:t>
            </a:r>
            <a:endParaRPr lang="ru-RU" altLang="ru-RU" sz="1600" b="1"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p:txBody>
      </p:sp>
      <p:pic>
        <p:nvPicPr>
          <p:cNvPr id="15" name="Рисунок 14">
            <a:extLst>
              <a:ext uri="{FF2B5EF4-FFF2-40B4-BE49-F238E27FC236}">
                <a16:creationId xmlns:a16="http://schemas.microsoft.com/office/drawing/2014/main" xmlns="" id="{2AF08BE0-3DC4-4B28-B532-BE9EA7FDA81C}"/>
              </a:ext>
            </a:extLst>
          </p:cNvPr>
          <p:cNvPicPr>
            <a:picLocks noChangeAspect="1"/>
          </p:cNvPicPr>
          <p:nvPr/>
        </p:nvPicPr>
        <p:blipFill>
          <a:blip r:embed="rId9" cstate="print"/>
          <a:stretch>
            <a:fillRect/>
          </a:stretch>
        </p:blipFill>
        <p:spPr>
          <a:xfrm>
            <a:off x="124071" y="205379"/>
            <a:ext cx="1935705" cy="934069"/>
          </a:xfrm>
          <a:prstGeom prst="rect">
            <a:avLst/>
          </a:prstGeom>
          <a:effectLst>
            <a:softEdge rad="31750"/>
          </a:effectLst>
        </p:spPr>
      </p:pic>
      <p:sp>
        <p:nvSpPr>
          <p:cNvPr id="16" name="Прямоугольник 15">
            <a:extLst>
              <a:ext uri="{FF2B5EF4-FFF2-40B4-BE49-F238E27FC236}">
                <a16:creationId xmlns:a16="http://schemas.microsoft.com/office/drawing/2014/main" xmlns="" id="{D4C16088-6329-4074-A2D8-F1BD966FB6B8}"/>
              </a:ext>
            </a:extLst>
          </p:cNvPr>
          <p:cNvSpPr/>
          <p:nvPr/>
        </p:nvSpPr>
        <p:spPr>
          <a:xfrm rot="16200000">
            <a:off x="6046748" y="-6046754"/>
            <a:ext cx="98504" cy="12192005"/>
          </a:xfrm>
          <a:prstGeom prst="rect">
            <a:avLst/>
          </a:prstGeom>
          <a:gradFill flip="none" rotWithShape="1">
            <a:gsLst>
              <a:gs pos="30000">
                <a:schemeClr val="accent1">
                  <a:lumMod val="60000"/>
                  <a:lumOff val="40000"/>
                </a:schemeClr>
              </a:gs>
              <a:gs pos="0">
                <a:schemeClr val="accent1">
                  <a:lumMod val="50000"/>
                </a:schemeClr>
              </a:gs>
              <a:gs pos="53000">
                <a:schemeClr val="accent1">
                  <a:lumMod val="75000"/>
                </a:schemeClr>
              </a:gs>
              <a:gs pos="71000">
                <a:schemeClr val="accent1">
                  <a:lumMod val="50000"/>
                </a:schemeClr>
              </a:gs>
              <a:gs pos="100000">
                <a:schemeClr val="accent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1142894104"/>
      </p:ext>
    </p:extLst>
  </p:cSld>
  <p:clrMapOvr>
    <a:masterClrMapping/>
  </p:clrMapOvr>
  <p:transition>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a:extLst>
              <a:ext uri="{FF2B5EF4-FFF2-40B4-BE49-F238E27FC236}">
                <a16:creationId xmlns:a16="http://schemas.microsoft.com/office/drawing/2014/main" xmlns="" id="{C91D457D-1CD4-4B0C-AACD-1D0949EE208C}"/>
              </a:ext>
            </a:extLst>
          </p:cNvPr>
          <p:cNvSpPr/>
          <p:nvPr/>
        </p:nvSpPr>
        <p:spPr>
          <a:xfrm>
            <a:off x="0" y="98501"/>
            <a:ext cx="12192000" cy="892741"/>
          </a:xfrm>
          <a:prstGeom prst="rect">
            <a:avLst/>
          </a:prstGeom>
          <a:gradFill>
            <a:gsLst>
              <a:gs pos="63000">
                <a:srgbClr val="FBFBFB"/>
              </a:gs>
              <a:gs pos="34000">
                <a:srgbClr val="FBFBFB"/>
              </a:gs>
              <a:gs pos="81000">
                <a:schemeClr val="bg1"/>
              </a:gs>
              <a:gs pos="98000">
                <a:srgbClr val="E8E8E8"/>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xmlns="" id="{D4C16088-6329-4074-A2D8-F1BD966FB6B8}"/>
              </a:ext>
            </a:extLst>
          </p:cNvPr>
          <p:cNvSpPr/>
          <p:nvPr/>
        </p:nvSpPr>
        <p:spPr>
          <a:xfrm>
            <a:off x="10041457" y="23447"/>
            <a:ext cx="2209101" cy="686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Рисунок 15" descr="C:\Users\zorro\Desktop\БУКЛЕТ\IMG-20181123-WA0006.jpg"/>
          <p:cNvPicPr/>
          <p:nvPr/>
        </p:nvPicPr>
        <p:blipFill rotWithShape="1">
          <a:blip r:embed="rId3" cstate="print"/>
          <a:srcRect t="4078" b="10749"/>
          <a:stretch/>
        </p:blipFill>
        <p:spPr bwMode="auto">
          <a:xfrm>
            <a:off x="6982690" y="4702831"/>
            <a:ext cx="2868763" cy="1926568"/>
          </a:xfrm>
          <a:prstGeom prst="rect">
            <a:avLst/>
          </a:prstGeom>
          <a:noFill/>
          <a:ln w="9525">
            <a:noFill/>
            <a:miter lim="800000"/>
            <a:headEnd/>
            <a:tailEnd/>
          </a:ln>
          <a:effectLst>
            <a:softEdge rad="127000"/>
          </a:effectLst>
        </p:spPr>
      </p:pic>
      <p:pic>
        <p:nvPicPr>
          <p:cNvPr id="15" name="Рисунок 14" descr="4"/>
          <p:cNvPicPr/>
          <p:nvPr/>
        </p:nvPicPr>
        <p:blipFill rotWithShape="1">
          <a:blip r:embed="rId4" cstate="print"/>
          <a:srcRect t="4217" b="7154"/>
          <a:stretch/>
        </p:blipFill>
        <p:spPr bwMode="auto">
          <a:xfrm>
            <a:off x="297097" y="4821381"/>
            <a:ext cx="3305156" cy="1808019"/>
          </a:xfrm>
          <a:prstGeom prst="rect">
            <a:avLst/>
          </a:prstGeom>
          <a:noFill/>
          <a:ln w="9525">
            <a:noFill/>
            <a:miter lim="800000"/>
            <a:headEnd/>
            <a:tailEnd/>
          </a:ln>
          <a:effectLst>
            <a:softEdge rad="127000"/>
          </a:effectLst>
        </p:spPr>
      </p:pic>
      <p:pic>
        <p:nvPicPr>
          <p:cNvPr id="14" name="Рисунок 13" descr="IMG_0380.JPG"/>
          <p:cNvPicPr/>
          <p:nvPr/>
        </p:nvPicPr>
        <p:blipFill>
          <a:blip r:embed="rId5" cstate="print"/>
          <a:srcRect/>
          <a:stretch>
            <a:fillRect/>
          </a:stretch>
        </p:blipFill>
        <p:spPr bwMode="auto">
          <a:xfrm rot="792115">
            <a:off x="6536784" y="1528280"/>
            <a:ext cx="3353280" cy="1713835"/>
          </a:xfrm>
          <a:prstGeom prst="rect">
            <a:avLst/>
          </a:prstGeom>
          <a:noFill/>
          <a:ln w="9525">
            <a:noFill/>
            <a:miter lim="800000"/>
            <a:headEnd/>
            <a:tailEnd/>
          </a:ln>
          <a:effectLst>
            <a:softEdge rad="127000"/>
          </a:effectLst>
        </p:spPr>
      </p:pic>
      <p:pic>
        <p:nvPicPr>
          <p:cNvPr id="2050"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20752450">
            <a:off x="319684" y="1597734"/>
            <a:ext cx="3259982" cy="1631514"/>
          </a:xfrm>
          <a:prstGeom prst="rect">
            <a:avLst/>
          </a:prstGeom>
          <a:noFill/>
          <a:ln>
            <a:noFill/>
          </a:ln>
          <a:effectLst>
            <a:softEdge rad="1270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8740" name="Номер слайда 1"/>
          <p:cNvSpPr>
            <a:spLocks noGrp="1"/>
          </p:cNvSpPr>
          <p:nvPr>
            <p:ph type="sldNum" sz="quarter" idx="12"/>
          </p:nvPr>
        </p:nvSpPr>
        <p:spPr>
          <a:xfrm>
            <a:off x="9526623" y="6400800"/>
            <a:ext cx="2540000" cy="457200"/>
          </a:xfrm>
          <a:noFill/>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7A14921-13DF-488B-83BD-5342043C4BF2}" type="slidenum">
              <a:rPr lang="ru-RU" altLang="ru-RU" sz="1400" smtClean="0">
                <a:solidFill>
                  <a:srgbClr val="000000"/>
                </a:solidFill>
              </a:rPr>
              <a:pPr>
                <a:spcBef>
                  <a:spcPct val="0"/>
                </a:spcBef>
                <a:buFontTx/>
                <a:buNone/>
              </a:pPr>
              <a:t>15</a:t>
            </a:fld>
            <a:endParaRPr lang="ru-RU" altLang="ru-RU" sz="1400">
              <a:solidFill>
                <a:srgbClr val="000000"/>
              </a:solidFill>
            </a:endParaRPr>
          </a:p>
        </p:txBody>
      </p:sp>
      <p:sp>
        <p:nvSpPr>
          <p:cNvPr id="2" name="Прямоугольник 1"/>
          <p:cNvSpPr/>
          <p:nvPr/>
        </p:nvSpPr>
        <p:spPr>
          <a:xfrm>
            <a:off x="2100440" y="3210677"/>
            <a:ext cx="6112984" cy="1384995"/>
          </a:xfrm>
          <a:prstGeom prst="rect">
            <a:avLst/>
          </a:prstGeom>
        </p:spPr>
        <p:txBody>
          <a:bodyPr wrap="square">
            <a:spAutoFit/>
          </a:bodyPr>
          <a:lstStyle/>
          <a:p>
            <a:pPr algn="ctr"/>
            <a:r>
              <a:rPr lang="en-US" sz="1400" b="1" dirty="0" smtClean="0">
                <a:solidFill>
                  <a:schemeClr val="bg2">
                    <a:lumMod val="25000"/>
                  </a:schemeClr>
                </a:solidFill>
                <a:latin typeface="Times New Roman" panose="02020603050405020304" pitchFamily="18" charset="0"/>
                <a:cs typeface="Times New Roman" panose="02020603050405020304" pitchFamily="18" charset="0"/>
              </a:rPr>
              <a:t>The advantage of the State Scientific Center FSUE I.P. </a:t>
            </a:r>
            <a:r>
              <a:rPr lang="en-US" sz="1400" b="1" dirty="0" err="1" smtClean="0">
                <a:solidFill>
                  <a:schemeClr val="bg2">
                    <a:lumMod val="25000"/>
                  </a:schemeClr>
                </a:solidFill>
                <a:latin typeface="Times New Roman" panose="02020603050405020304" pitchFamily="18" charset="0"/>
                <a:cs typeface="Times New Roman" panose="02020603050405020304" pitchFamily="18" charset="0"/>
              </a:rPr>
              <a:t>Bardin</a:t>
            </a:r>
            <a:r>
              <a:rPr lang="en-US" sz="1400" b="1" dirty="0" smtClean="0">
                <a:solidFill>
                  <a:schemeClr val="bg2">
                    <a:lumMod val="25000"/>
                  </a:schemeClr>
                </a:solidFill>
                <a:latin typeface="Times New Roman" panose="02020603050405020304" pitchFamily="18" charset="0"/>
                <a:cs typeface="Times New Roman" panose="02020603050405020304" pitchFamily="18" charset="0"/>
              </a:rPr>
              <a:t> Central Research Institute for Ferrous Metallurgy is a variety of domestic and foreign equipment (attorney and/or certified) that consists of main and auxiliary equipment with software, automated measuring complex analyzing the sample (or material) by different methods that allow on the basis of researches and results take the right decision.</a:t>
            </a:r>
            <a:endParaRPr lang="ru-RU" sz="1400" b="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12" name="Прямоугольник 22"/>
          <p:cNvSpPr/>
          <p:nvPr/>
        </p:nvSpPr>
        <p:spPr>
          <a:xfrm>
            <a:off x="2081463" y="234394"/>
            <a:ext cx="9785684" cy="954107"/>
          </a:xfrm>
          <a:prstGeom prst="rect">
            <a:avLst/>
          </a:prstGeom>
        </p:spPr>
        <p:txBody>
          <a:bodyPr wrap="square">
            <a:spAutoFit/>
          </a:bodyPr>
          <a:lstStyle/>
          <a:p>
            <a:pPr algn="ctr"/>
            <a:r>
              <a:rPr lang="en-US" altLang="ru-RU" sz="2800" b="1" i="1" dirty="0" smtClean="0">
                <a:solidFill>
                  <a:schemeClr val="bg1">
                    <a:lumMod val="50000"/>
                  </a:schemeClr>
                </a:solidFill>
                <a:cs typeface="Times New Roman" panose="02020603050405020304" pitchFamily="18" charset="0"/>
              </a:rPr>
              <a:t>Tests of metal products in the State Scientific Center </a:t>
            </a:r>
          </a:p>
          <a:p>
            <a:pPr algn="ctr"/>
            <a:r>
              <a:rPr lang="en-US" altLang="ru-RU" sz="2800" b="1" i="1" dirty="0" smtClean="0">
                <a:solidFill>
                  <a:schemeClr val="bg1">
                    <a:lumMod val="50000"/>
                  </a:schemeClr>
                </a:solidFill>
                <a:cs typeface="Times New Roman" panose="02020603050405020304" pitchFamily="18" charset="0"/>
              </a:rPr>
              <a:t>FSUE I.P. </a:t>
            </a:r>
            <a:r>
              <a:rPr lang="en-US" altLang="ru-RU" sz="2800" b="1" i="1" dirty="0" err="1" smtClean="0">
                <a:solidFill>
                  <a:schemeClr val="bg1">
                    <a:lumMod val="50000"/>
                  </a:schemeClr>
                </a:solidFill>
                <a:cs typeface="Times New Roman" panose="02020603050405020304" pitchFamily="18" charset="0"/>
              </a:rPr>
              <a:t>Bardin</a:t>
            </a:r>
            <a:r>
              <a:rPr lang="en-US" altLang="ru-RU" sz="2800" b="1" i="1" dirty="0" smtClean="0">
                <a:solidFill>
                  <a:schemeClr val="bg1">
                    <a:lumMod val="50000"/>
                  </a:schemeClr>
                </a:solidFill>
                <a:cs typeface="Times New Roman" panose="02020603050405020304" pitchFamily="18" charset="0"/>
              </a:rPr>
              <a:t> Central Research Institute for Ferrous Metallurgy</a:t>
            </a:r>
            <a:endParaRPr lang="ru-RU" sz="2800" b="1" i="1" dirty="0">
              <a:solidFill>
                <a:schemeClr val="bg1">
                  <a:lumMod val="50000"/>
                </a:schemeClr>
              </a:solidFill>
              <a:cs typeface="Times New Roman" panose="02020603050405020304" pitchFamily="18" charset="0"/>
            </a:endParaRPr>
          </a:p>
        </p:txBody>
      </p:sp>
      <p:pic>
        <p:nvPicPr>
          <p:cNvPr id="10" name="Рисунок 9">
            <a:extLst>
              <a:ext uri="{FF2B5EF4-FFF2-40B4-BE49-F238E27FC236}">
                <a16:creationId xmlns:a16="http://schemas.microsoft.com/office/drawing/2014/main" xmlns="" id="{2AF08BE0-3DC4-4B28-B532-BE9EA7FDA81C}"/>
              </a:ext>
            </a:extLst>
          </p:cNvPr>
          <p:cNvPicPr>
            <a:picLocks noChangeAspect="1"/>
          </p:cNvPicPr>
          <p:nvPr/>
        </p:nvPicPr>
        <p:blipFill>
          <a:blip r:embed="rId7" cstate="print"/>
          <a:stretch>
            <a:fillRect/>
          </a:stretch>
        </p:blipFill>
        <p:spPr>
          <a:xfrm>
            <a:off x="164732" y="183797"/>
            <a:ext cx="1935705" cy="934069"/>
          </a:xfrm>
          <a:prstGeom prst="rect">
            <a:avLst/>
          </a:prstGeom>
          <a:effectLst>
            <a:softEdge rad="31750"/>
          </a:effectLst>
        </p:spPr>
      </p:pic>
      <p:sp>
        <p:nvSpPr>
          <p:cNvPr id="11" name="Прямоугольник 10">
            <a:extLst>
              <a:ext uri="{FF2B5EF4-FFF2-40B4-BE49-F238E27FC236}">
                <a16:creationId xmlns:a16="http://schemas.microsoft.com/office/drawing/2014/main" xmlns="" id="{D4C16088-6329-4074-A2D8-F1BD966FB6B8}"/>
              </a:ext>
            </a:extLst>
          </p:cNvPr>
          <p:cNvSpPr/>
          <p:nvPr/>
        </p:nvSpPr>
        <p:spPr>
          <a:xfrm rot="16200000">
            <a:off x="6046748" y="-6046754"/>
            <a:ext cx="98504" cy="12192005"/>
          </a:xfrm>
          <a:prstGeom prst="rect">
            <a:avLst/>
          </a:prstGeom>
          <a:gradFill flip="none" rotWithShape="1">
            <a:gsLst>
              <a:gs pos="30000">
                <a:schemeClr val="accent1">
                  <a:lumMod val="60000"/>
                  <a:lumOff val="40000"/>
                </a:schemeClr>
              </a:gs>
              <a:gs pos="0">
                <a:schemeClr val="accent1">
                  <a:lumMod val="50000"/>
                </a:schemeClr>
              </a:gs>
              <a:gs pos="53000">
                <a:schemeClr val="accent1">
                  <a:lumMod val="75000"/>
                </a:schemeClr>
              </a:gs>
              <a:gs pos="71000">
                <a:schemeClr val="accent1">
                  <a:lumMod val="50000"/>
                </a:schemeClr>
              </a:gs>
              <a:gs pos="100000">
                <a:schemeClr val="accent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2159225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2"/>
          <p:cNvSpPr>
            <a:spLocks noChangeArrowheads="1"/>
          </p:cNvSpPr>
          <p:nvPr/>
        </p:nvSpPr>
        <p:spPr bwMode="auto">
          <a:xfrm>
            <a:off x="623392" y="5294690"/>
            <a:ext cx="11137237" cy="7745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126960" rIns="91440" bIns="0" numCol="1" anchor="ctr" anchorCtr="0" compatLnSpc="1">
            <a:prstTxWarp prst="textNoShape">
              <a:avLst/>
            </a:prstTxWarp>
            <a:spAutoFit/>
          </a:bodyPr>
          <a:lstStyle/>
          <a:p>
            <a:pPr lvl="0" algn="just" eaLnBrk="0" fontAlgn="base" hangingPunct="0">
              <a:spcBef>
                <a:spcPct val="0"/>
              </a:spcBef>
              <a:spcAft>
                <a:spcPct val="0"/>
              </a:spcAft>
            </a:pPr>
            <a:r>
              <a:rPr lang="ru-RU" sz="1000" dirty="0"/>
              <a:t>	</a:t>
            </a: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ru-RU"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551494" y="1425186"/>
            <a:ext cx="8642840" cy="3762568"/>
          </a:xfrm>
          <a:prstGeom prst="rect">
            <a:avLst/>
          </a:prstGeom>
        </p:spPr>
        <p:txBody>
          <a:bodyPr wrap="square">
            <a:spAutoFit/>
          </a:bodyPr>
          <a:lstStyle/>
          <a:p>
            <a:pPr algn="ctr"/>
            <a:endParaRPr lang="ru-RU" sz="1050" b="1" dirty="0" bmk="">
              <a:solidFill>
                <a:srgbClr val="002F8E"/>
              </a:solidFill>
              <a:latin typeface="Times New Roman" panose="02020603050405020304" pitchFamily="18" charset="0"/>
              <a:ea typeface="Times New Roman" pitchFamily="18" charset="0"/>
              <a:cs typeface="Times New Roman" panose="02020603050405020304" pitchFamily="18" charset="0"/>
            </a:endParaRPr>
          </a:p>
          <a:p>
            <a:pPr marL="285750" lvl="0" indent="-285750">
              <a:spcAft>
                <a:spcPts val="600"/>
              </a:spcAft>
              <a:buClr>
                <a:srgbClr val="0070C0"/>
              </a:buClr>
              <a:buFont typeface="Wingdings" panose="05000000000000000000" pitchFamily="2" charset="2"/>
              <a:buChar char="Ø"/>
            </a:pPr>
            <a:r>
              <a:rPr lang="en-US" dirty="0" smtClean="0" bmk="">
                <a:latin typeface="Times New Roman" panose="02020603050405020304" pitchFamily="18" charset="0"/>
                <a:ea typeface="Times New Roman" pitchFamily="18" charset="0"/>
                <a:cs typeface="Times New Roman" panose="02020603050405020304" pitchFamily="18" charset="0"/>
              </a:rPr>
              <a:t>State industrial policy scientific support in metallurgy implemented by the Ministry of Industry and Trade of the Russian Federation</a:t>
            </a:r>
          </a:p>
          <a:p>
            <a:pPr marL="285750" lvl="0" indent="-285750">
              <a:spcAft>
                <a:spcPts val="600"/>
              </a:spcAft>
              <a:buClr>
                <a:srgbClr val="0070C0"/>
              </a:buClr>
              <a:buFont typeface="Wingdings" panose="05000000000000000000" pitchFamily="2" charset="2"/>
              <a:buChar char="Ø"/>
            </a:pPr>
            <a:r>
              <a:rPr lang="en-US" dirty="0" smtClean="0" bmk="">
                <a:latin typeface="Times New Roman" panose="02020603050405020304" pitchFamily="18" charset="0"/>
                <a:ea typeface="Times New Roman" pitchFamily="18" charset="0"/>
                <a:cs typeface="Times New Roman" panose="02020603050405020304" pitchFamily="18" charset="0"/>
              </a:rPr>
              <a:t>Fundamental and pilot researches to create a scientific basis for the development of new steels and alloys</a:t>
            </a:r>
          </a:p>
          <a:p>
            <a:pPr marL="285750" lvl="0" indent="-285750">
              <a:spcAft>
                <a:spcPts val="600"/>
              </a:spcAft>
              <a:buClr>
                <a:srgbClr val="0070C0"/>
              </a:buClr>
              <a:buFont typeface="Wingdings" panose="05000000000000000000" pitchFamily="2" charset="2"/>
              <a:buChar char="Ø"/>
            </a:pPr>
            <a:r>
              <a:rPr lang="en-US" dirty="0" smtClean="0" bmk="">
                <a:latin typeface="Times New Roman" panose="02020603050405020304" pitchFamily="18" charset="0"/>
                <a:ea typeface="Times New Roman" pitchFamily="18" charset="0"/>
                <a:cs typeface="Times New Roman" panose="02020603050405020304" pitchFamily="18" charset="0"/>
              </a:rPr>
              <a:t>Industrial production technologies development of steels and alloys (steel technologies)</a:t>
            </a:r>
          </a:p>
          <a:p>
            <a:pPr marL="285750" lvl="0" indent="-285750">
              <a:spcAft>
                <a:spcPts val="600"/>
              </a:spcAft>
              <a:buClr>
                <a:srgbClr val="0070C0"/>
              </a:buClr>
              <a:buFont typeface="Wingdings" panose="05000000000000000000" pitchFamily="2" charset="2"/>
              <a:buChar char="Ø"/>
            </a:pPr>
            <a:r>
              <a:rPr lang="en-US" dirty="0" smtClean="0" bmk="">
                <a:latin typeface="Times New Roman" panose="02020603050405020304" pitchFamily="18" charset="0"/>
                <a:ea typeface="Times New Roman" pitchFamily="18" charset="0"/>
                <a:cs typeface="Times New Roman" panose="02020603050405020304" pitchFamily="18" charset="0"/>
              </a:rPr>
              <a:t>New steels and alloys development, pilot samples research (new steels and alloys with improved characteristics or new properties)</a:t>
            </a:r>
          </a:p>
          <a:p>
            <a:pPr marL="285750" lvl="0" indent="-285750">
              <a:spcAft>
                <a:spcPts val="600"/>
              </a:spcAft>
              <a:buClr>
                <a:srgbClr val="0070C0"/>
              </a:buClr>
              <a:buFont typeface="Wingdings" panose="05000000000000000000" pitchFamily="2" charset="2"/>
              <a:buChar char="Ø"/>
            </a:pPr>
            <a:r>
              <a:rPr lang="ru-RU" dirty="0" smtClean="0" bmk="">
                <a:latin typeface="Times New Roman" panose="02020603050405020304" pitchFamily="18" charset="0"/>
                <a:ea typeface="Times New Roman" pitchFamily="18" charset="0"/>
                <a:cs typeface="Times New Roman" panose="02020603050405020304" pitchFamily="18" charset="0"/>
              </a:rPr>
              <a:t> </a:t>
            </a:r>
            <a:r>
              <a:rPr lang="en-US" dirty="0" smtClean="0" bmk="">
                <a:latin typeface="Times New Roman" panose="02020603050405020304" pitchFamily="18" charset="0"/>
                <a:ea typeface="Times New Roman" pitchFamily="18" charset="0"/>
                <a:cs typeface="Times New Roman" panose="02020603050405020304" pitchFamily="18" charset="0"/>
              </a:rPr>
              <a:t>Low-tonnage steel production, production of new steels and alloys pilot samples</a:t>
            </a:r>
            <a:endParaRPr lang="ru-RU" dirty="0" smtClean="0" bmk="">
              <a:latin typeface="Times New Roman" panose="02020603050405020304" pitchFamily="18" charset="0"/>
              <a:ea typeface="Times New Roman" pitchFamily="18" charset="0"/>
              <a:cs typeface="Times New Roman" panose="02020603050405020304" pitchFamily="18" charset="0"/>
            </a:endParaRPr>
          </a:p>
          <a:p>
            <a:pPr marL="285750" lvl="0" indent="-285750">
              <a:spcAft>
                <a:spcPts val="600"/>
              </a:spcAft>
              <a:buClr>
                <a:srgbClr val="0070C0"/>
              </a:buClr>
              <a:buFont typeface="Wingdings" panose="05000000000000000000" pitchFamily="2" charset="2"/>
              <a:buChar char="Ø"/>
            </a:pPr>
            <a:r>
              <a:rPr lang="en-US" dirty="0" smtClean="0" bmk="">
                <a:latin typeface="Times New Roman" panose="02020603050405020304" pitchFamily="18" charset="0"/>
                <a:ea typeface="Times New Roman" pitchFamily="18" charset="0"/>
                <a:cs typeface="Times New Roman" panose="02020603050405020304" pitchFamily="18" charset="0"/>
              </a:rPr>
              <a:t>Testing, standardization and certification of metal products, examination of steel technologies</a:t>
            </a:r>
          </a:p>
          <a:p>
            <a:pPr marL="285750" lvl="0" indent="-285750">
              <a:spcAft>
                <a:spcPts val="600"/>
              </a:spcAft>
              <a:buClr>
                <a:srgbClr val="0070C0"/>
              </a:buClr>
              <a:buFont typeface="Wingdings" panose="05000000000000000000" pitchFamily="2" charset="2"/>
              <a:buChar char="Ø"/>
            </a:pPr>
            <a:r>
              <a:rPr lang="en-US" dirty="0" smtClean="0" bmk="">
                <a:latin typeface="Times New Roman" panose="02020603050405020304" pitchFamily="18" charset="0"/>
                <a:ea typeface="Times New Roman" pitchFamily="18" charset="0"/>
                <a:cs typeface="Times New Roman" panose="02020603050405020304" pitchFamily="18" charset="0"/>
              </a:rPr>
              <a:t>Further training and retraining of human resources in metallurgy</a:t>
            </a:r>
            <a:endParaRPr lang="ru-RU" dirty="0" bmk="">
              <a:latin typeface="Times New Roman" panose="02020603050405020304" pitchFamily="18" charset="0"/>
              <a:ea typeface="Times New Roman" pitchFamily="18" charset="0"/>
              <a:cs typeface="Times New Roman" panose="02020603050405020304" pitchFamily="18" charset="0"/>
            </a:endParaRPr>
          </a:p>
        </p:txBody>
      </p:sp>
      <p:sp>
        <p:nvSpPr>
          <p:cNvPr id="5" name="Номер слайда 4"/>
          <p:cNvSpPr>
            <a:spLocks noGrp="1"/>
          </p:cNvSpPr>
          <p:nvPr>
            <p:ph type="sldNum" sz="quarter" idx="12"/>
          </p:nvPr>
        </p:nvSpPr>
        <p:spPr>
          <a:xfrm>
            <a:off x="9753600" y="6492876"/>
            <a:ext cx="2438400" cy="365125"/>
          </a:xfrm>
        </p:spPr>
        <p:txBody>
          <a:bodyPr/>
          <a:lstStyle/>
          <a:p>
            <a:pPr algn="r"/>
            <a:fld id="{F870EE53-A491-43AD-B545-88BF743E71C1}" type="slidenum">
              <a:rPr lang="ru-RU" smtClean="0">
                <a:solidFill>
                  <a:schemeClr val="tx1"/>
                </a:solidFill>
                <a:latin typeface="Times New Roman" panose="02020603050405020304" pitchFamily="18" charset="0"/>
                <a:cs typeface="Times New Roman" panose="02020603050405020304" pitchFamily="18" charset="0"/>
              </a:rPr>
              <a:pPr algn="r"/>
              <a:t>2</a:t>
            </a:fld>
            <a:endParaRPr lang="ru-RU" dirty="0">
              <a:solidFill>
                <a:schemeClr val="tx1"/>
              </a:solidFill>
              <a:latin typeface="Times New Roman" panose="02020603050405020304" pitchFamily="18" charset="0"/>
              <a:cs typeface="Times New Roman" panose="02020603050405020304" pitchFamily="18" charset="0"/>
            </a:endParaRPr>
          </a:p>
        </p:txBody>
      </p:sp>
      <p:sp>
        <p:nvSpPr>
          <p:cNvPr id="12" name="Прямоугольник 11">
            <a:extLst>
              <a:ext uri="{FF2B5EF4-FFF2-40B4-BE49-F238E27FC236}">
                <a16:creationId xmlns:a16="http://schemas.microsoft.com/office/drawing/2014/main" xmlns="" id="{C91D457D-1CD4-4B0C-AACD-1D0949EE208C}"/>
              </a:ext>
            </a:extLst>
          </p:cNvPr>
          <p:cNvSpPr/>
          <p:nvPr/>
        </p:nvSpPr>
        <p:spPr>
          <a:xfrm>
            <a:off x="0" y="98501"/>
            <a:ext cx="12192000" cy="892741"/>
          </a:xfrm>
          <a:prstGeom prst="rect">
            <a:avLst/>
          </a:prstGeom>
          <a:gradFill>
            <a:gsLst>
              <a:gs pos="63000">
                <a:srgbClr val="FBFBFB"/>
              </a:gs>
              <a:gs pos="34000">
                <a:srgbClr val="FBFBFB"/>
              </a:gs>
              <a:gs pos="81000">
                <a:schemeClr val="bg1"/>
              </a:gs>
              <a:gs pos="98000">
                <a:srgbClr val="E8E8E8"/>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3751527" y="453263"/>
            <a:ext cx="2879955" cy="954107"/>
          </a:xfrm>
          <a:prstGeom prst="rect">
            <a:avLst/>
          </a:prstGeom>
        </p:spPr>
        <p:txBody>
          <a:bodyPr wrap="none">
            <a:spAutoFit/>
          </a:bodyPr>
          <a:lstStyle/>
          <a:p>
            <a:pPr algn="ctr"/>
            <a:r>
              <a:rPr lang="es-ES" sz="2800" b="1" i="1" dirty="0" smtClean="0" bmk="">
                <a:solidFill>
                  <a:schemeClr val="bg1">
                    <a:lumMod val="50000"/>
                  </a:schemeClr>
                </a:solidFill>
                <a:cs typeface="Calibri" panose="020F0502020204030204" pitchFamily="34" charset="0"/>
              </a:rPr>
              <a:t>Institute Activities</a:t>
            </a:r>
            <a:endParaRPr lang="ru-RU" sz="2800" b="1" i="1" dirty="0" smtClean="0" bmk="">
              <a:solidFill>
                <a:schemeClr val="bg1">
                  <a:lumMod val="50000"/>
                </a:schemeClr>
              </a:solidFill>
              <a:cs typeface="Calibri" panose="020F0502020204030204" pitchFamily="34" charset="0"/>
            </a:endParaRPr>
          </a:p>
          <a:p>
            <a:pPr algn="ctr"/>
            <a:r>
              <a:rPr lang="ru-RU" sz="2800" b="1" i="1" dirty="0" smtClean="0" bmk="">
                <a:solidFill>
                  <a:schemeClr val="bg1">
                    <a:lumMod val="50000"/>
                  </a:schemeClr>
                </a:solidFill>
                <a:cs typeface="Calibri" panose="020F0502020204030204" pitchFamily="34" charset="0"/>
              </a:rPr>
              <a:t> </a:t>
            </a:r>
            <a:endParaRPr lang="ru-RU" sz="2800" b="1" i="1" dirty="0" bmk="">
              <a:solidFill>
                <a:schemeClr val="bg1">
                  <a:lumMod val="50000"/>
                </a:schemeClr>
              </a:solidFill>
              <a:cs typeface="Calibri" panose="020F0502020204030204" pitchFamily="34" charset="0"/>
            </a:endParaRPr>
          </a:p>
        </p:txBody>
      </p:sp>
      <p:pic>
        <p:nvPicPr>
          <p:cNvPr id="7" name="Рисунок 6">
            <a:extLst>
              <a:ext uri="{FF2B5EF4-FFF2-40B4-BE49-F238E27FC236}">
                <a16:creationId xmlns:a16="http://schemas.microsoft.com/office/drawing/2014/main" xmlns="" id="{2AF08BE0-3DC4-4B28-B532-BE9EA7FDA81C}"/>
              </a:ext>
            </a:extLst>
          </p:cNvPr>
          <p:cNvPicPr>
            <a:picLocks noChangeAspect="1"/>
          </p:cNvPicPr>
          <p:nvPr/>
        </p:nvPicPr>
        <p:blipFill>
          <a:blip r:embed="rId3" cstate="print"/>
          <a:stretch>
            <a:fillRect/>
          </a:stretch>
        </p:blipFill>
        <p:spPr>
          <a:xfrm>
            <a:off x="204365" y="247837"/>
            <a:ext cx="1935705" cy="934069"/>
          </a:xfrm>
          <a:prstGeom prst="rect">
            <a:avLst/>
          </a:prstGeom>
          <a:effectLst>
            <a:softEdge rad="31750"/>
          </a:effectLst>
        </p:spPr>
      </p:pic>
      <p:sp>
        <p:nvSpPr>
          <p:cNvPr id="13" name="Прямоугольник 12">
            <a:extLst>
              <a:ext uri="{FF2B5EF4-FFF2-40B4-BE49-F238E27FC236}">
                <a16:creationId xmlns:a16="http://schemas.microsoft.com/office/drawing/2014/main" xmlns="" id="{D4C16088-6329-4074-A2D8-F1BD966FB6B8}"/>
              </a:ext>
            </a:extLst>
          </p:cNvPr>
          <p:cNvSpPr/>
          <p:nvPr/>
        </p:nvSpPr>
        <p:spPr>
          <a:xfrm rot="16200000">
            <a:off x="6046748" y="-6046754"/>
            <a:ext cx="98504" cy="12192005"/>
          </a:xfrm>
          <a:prstGeom prst="rect">
            <a:avLst/>
          </a:prstGeom>
          <a:gradFill flip="none" rotWithShape="1">
            <a:gsLst>
              <a:gs pos="30000">
                <a:schemeClr val="accent1">
                  <a:lumMod val="60000"/>
                  <a:lumOff val="40000"/>
                </a:schemeClr>
              </a:gs>
              <a:gs pos="0">
                <a:schemeClr val="accent1">
                  <a:lumMod val="50000"/>
                </a:schemeClr>
              </a:gs>
              <a:gs pos="53000">
                <a:schemeClr val="accent1">
                  <a:lumMod val="75000"/>
                </a:schemeClr>
              </a:gs>
              <a:gs pos="71000">
                <a:schemeClr val="accent1">
                  <a:lumMod val="50000"/>
                </a:schemeClr>
              </a:gs>
              <a:gs pos="100000">
                <a:schemeClr val="accent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1616274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67000"/>
          </a:schemeClr>
        </a:solidFill>
        <a:effectLst/>
      </p:bgPr>
    </p:bg>
    <p:spTree>
      <p:nvGrpSpPr>
        <p:cNvPr id="1" name=""/>
        <p:cNvGrpSpPr/>
        <p:nvPr/>
      </p:nvGrpSpPr>
      <p:grpSpPr>
        <a:xfrm>
          <a:off x="0" y="0"/>
          <a:ext cx="0" cy="0"/>
          <a:chOff x="0" y="0"/>
          <a:chExt cx="0" cy="0"/>
        </a:xfrm>
      </p:grpSpPr>
      <p:sp>
        <p:nvSpPr>
          <p:cNvPr id="7" name="Заголовок 2"/>
          <p:cNvSpPr txBox="1">
            <a:spLocks/>
          </p:cNvSpPr>
          <p:nvPr/>
        </p:nvSpPr>
        <p:spPr>
          <a:xfrm>
            <a:off x="1919536" y="188640"/>
            <a:ext cx="8280920" cy="5616624"/>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ru-RU" sz="2800" dirty="0">
                <a:solidFill>
                  <a:schemeClr val="accent1">
                    <a:lumMod val="75000"/>
                  </a:schemeClr>
                </a:solidFill>
                <a:latin typeface="Times New Roman" panose="02020603050405020304" pitchFamily="18" charset="0"/>
                <a:cs typeface="Times New Roman" panose="02020603050405020304" pitchFamily="18" charset="0"/>
              </a:rPr>
              <a:t>ЦНИИчермет им. И.П. Бардина</a:t>
            </a:r>
            <a:endParaRPr lang="ru-RU" sz="4400" dirty="0">
              <a:solidFill>
                <a:srgbClr val="002F8E"/>
              </a:solidFill>
              <a:latin typeface="Times New Roman" panose="02020603050405020304" pitchFamily="18" charset="0"/>
              <a:cs typeface="Times New Roman" panose="02020603050405020304" pitchFamily="18" charset="0"/>
            </a:endParaRPr>
          </a:p>
        </p:txBody>
      </p:sp>
      <p:sp>
        <p:nvSpPr>
          <p:cNvPr id="2" name="Прямоугольник 1">
            <a:extLst>
              <a:ext uri="{FF2B5EF4-FFF2-40B4-BE49-F238E27FC236}">
                <a16:creationId xmlns:a16="http://schemas.microsoft.com/office/drawing/2014/main" xmlns="" id="{D4C16088-6329-4074-A2D8-F1BD966FB6B8}"/>
              </a:ext>
            </a:extLst>
          </p:cNvPr>
          <p:cNvSpPr/>
          <p:nvPr/>
        </p:nvSpPr>
        <p:spPr>
          <a:xfrm rot="16200000">
            <a:off x="6046750" y="-6046754"/>
            <a:ext cx="98504" cy="12192005"/>
          </a:xfrm>
          <a:prstGeom prst="rect">
            <a:avLst/>
          </a:prstGeom>
          <a:gradFill flip="none" rotWithShape="1">
            <a:gsLst>
              <a:gs pos="30000">
                <a:schemeClr val="accent1">
                  <a:lumMod val="60000"/>
                  <a:lumOff val="40000"/>
                </a:schemeClr>
              </a:gs>
              <a:gs pos="0">
                <a:schemeClr val="accent1">
                  <a:lumMod val="50000"/>
                </a:schemeClr>
              </a:gs>
              <a:gs pos="53000">
                <a:schemeClr val="accent1">
                  <a:lumMod val="75000"/>
                </a:schemeClr>
              </a:gs>
              <a:gs pos="71000">
                <a:schemeClr val="accent1">
                  <a:lumMod val="50000"/>
                </a:schemeClr>
              </a:gs>
              <a:gs pos="100000">
                <a:schemeClr val="accent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xmlns="" id="{C91D457D-1CD4-4B0C-AACD-1D0949EE208C}"/>
              </a:ext>
            </a:extLst>
          </p:cNvPr>
          <p:cNvSpPr/>
          <p:nvPr/>
        </p:nvSpPr>
        <p:spPr>
          <a:xfrm>
            <a:off x="0" y="98501"/>
            <a:ext cx="12192000" cy="892741"/>
          </a:xfrm>
          <a:prstGeom prst="rect">
            <a:avLst/>
          </a:prstGeom>
          <a:gradFill>
            <a:gsLst>
              <a:gs pos="63000">
                <a:srgbClr val="FBFBFB"/>
              </a:gs>
              <a:gs pos="34000">
                <a:srgbClr val="FBFBFB"/>
              </a:gs>
              <a:gs pos="81000">
                <a:schemeClr val="bg1"/>
              </a:gs>
              <a:gs pos="98000">
                <a:srgbClr val="E8E8E8"/>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xmlns="" id="{48B705C6-5C0D-44D5-9EF8-EA525E05F7F2}"/>
              </a:ext>
            </a:extLst>
          </p:cNvPr>
          <p:cNvSpPr/>
          <p:nvPr/>
        </p:nvSpPr>
        <p:spPr>
          <a:xfrm>
            <a:off x="2966348" y="284621"/>
            <a:ext cx="2879956" cy="954107"/>
          </a:xfrm>
          <a:prstGeom prst="rect">
            <a:avLst/>
          </a:prstGeom>
        </p:spPr>
        <p:txBody>
          <a:bodyPr wrap="square">
            <a:spAutoFit/>
          </a:bodyPr>
          <a:lstStyle/>
          <a:p>
            <a:pPr algn="ctr"/>
            <a:r>
              <a:rPr lang="es-ES" sz="2800" b="1" i="1" dirty="0" smtClean="0" bmk="">
                <a:solidFill>
                  <a:schemeClr val="bg1">
                    <a:lumMod val="50000"/>
                  </a:schemeClr>
                </a:solidFill>
              </a:rPr>
              <a:t>Institute Activities</a:t>
            </a:r>
            <a:endParaRPr lang="ru-RU" sz="2800" b="1" i="1" dirty="0" smtClean="0" bmk="">
              <a:solidFill>
                <a:schemeClr val="bg1">
                  <a:lumMod val="50000"/>
                </a:schemeClr>
              </a:solidFill>
            </a:endParaRPr>
          </a:p>
          <a:p>
            <a:pPr algn="ctr"/>
            <a:r>
              <a:rPr lang="ru-RU" sz="2800" b="1" i="1" dirty="0" smtClean="0" bmk="">
                <a:solidFill>
                  <a:schemeClr val="tx1">
                    <a:lumMod val="50000"/>
                    <a:lumOff val="50000"/>
                  </a:schemeClr>
                </a:solidFill>
              </a:rPr>
              <a:t> </a:t>
            </a:r>
            <a:endParaRPr lang="ru-RU" sz="2800" b="1" i="1" dirty="0" bmk="">
              <a:solidFill>
                <a:schemeClr val="tx1">
                  <a:lumMod val="50000"/>
                  <a:lumOff val="50000"/>
                </a:schemeClr>
              </a:solidFill>
            </a:endParaRPr>
          </a:p>
        </p:txBody>
      </p:sp>
      <p:pic>
        <p:nvPicPr>
          <p:cNvPr id="26" name="Рисунок 25">
            <a:extLst>
              <a:ext uri="{FF2B5EF4-FFF2-40B4-BE49-F238E27FC236}">
                <a16:creationId xmlns:a16="http://schemas.microsoft.com/office/drawing/2014/main" xmlns="" id="{2AF08BE0-3DC4-4B28-B532-BE9EA7FDA81C}"/>
              </a:ext>
            </a:extLst>
          </p:cNvPr>
          <p:cNvPicPr>
            <a:picLocks noChangeAspect="1"/>
          </p:cNvPicPr>
          <p:nvPr/>
        </p:nvPicPr>
        <p:blipFill>
          <a:blip r:embed="rId3" cstate="print"/>
          <a:stretch>
            <a:fillRect/>
          </a:stretch>
        </p:blipFill>
        <p:spPr>
          <a:xfrm>
            <a:off x="192490" y="188640"/>
            <a:ext cx="1935705" cy="934069"/>
          </a:xfrm>
          <a:prstGeom prst="rect">
            <a:avLst/>
          </a:prstGeom>
          <a:effectLst>
            <a:softEdge rad="31750"/>
          </a:effectLst>
        </p:spPr>
      </p:pic>
      <p:sp>
        <p:nvSpPr>
          <p:cNvPr id="27" name="Прямоугольник 26">
            <a:extLst>
              <a:ext uri="{FF2B5EF4-FFF2-40B4-BE49-F238E27FC236}">
                <a16:creationId xmlns:a16="http://schemas.microsoft.com/office/drawing/2014/main" xmlns="" id="{1C7DC299-19CA-4510-AF09-D4BACA342E74}"/>
              </a:ext>
            </a:extLst>
          </p:cNvPr>
          <p:cNvSpPr/>
          <p:nvPr/>
        </p:nvSpPr>
        <p:spPr>
          <a:xfrm>
            <a:off x="613768" y="1428452"/>
            <a:ext cx="5170344" cy="2893100"/>
          </a:xfrm>
          <a:prstGeom prst="rect">
            <a:avLst/>
          </a:prstGeom>
        </p:spPr>
        <p:txBody>
          <a:bodyPr wrap="square">
            <a:spAutoFit/>
          </a:bodyPr>
          <a:lstStyle/>
          <a:p>
            <a:pPr marL="285750" lvl="1" indent="-285750">
              <a:spcAft>
                <a:spcPts val="600"/>
              </a:spcAft>
              <a:buClr>
                <a:srgbClr val="0070C0"/>
              </a:buClr>
              <a:buFont typeface="Wingdings" panose="05000000000000000000" pitchFamily="2" charset="2"/>
              <a:buChar char="Ø"/>
            </a:pPr>
            <a:r>
              <a:rPr lang="en-US" dirty="0" smtClean="0" bmk="">
                <a:latin typeface="Times New Roman" panose="02020603050405020304" pitchFamily="18" charset="0"/>
                <a:ea typeface="Times New Roman" pitchFamily="18" charset="0"/>
                <a:cs typeface="Times New Roman" panose="02020603050405020304" pitchFamily="18" charset="0"/>
              </a:rPr>
              <a:t>Metallurgical equipment development </a:t>
            </a:r>
          </a:p>
          <a:p>
            <a:pPr marL="285750" lvl="1" indent="-285750">
              <a:spcAft>
                <a:spcPts val="600"/>
              </a:spcAft>
              <a:buClr>
                <a:srgbClr val="0070C0"/>
              </a:buClr>
            </a:pPr>
            <a:endParaRPr lang="en-US" dirty="0" smtClean="0" bmk="">
              <a:latin typeface="Times New Roman" panose="02020603050405020304" pitchFamily="18" charset="0"/>
              <a:ea typeface="Times New Roman" pitchFamily="18" charset="0"/>
              <a:cs typeface="Times New Roman" panose="02020603050405020304" pitchFamily="18" charset="0"/>
            </a:endParaRPr>
          </a:p>
          <a:p>
            <a:pPr marL="285750" lvl="1" indent="-285750">
              <a:spcAft>
                <a:spcPts val="600"/>
              </a:spcAft>
              <a:buClr>
                <a:srgbClr val="0070C0"/>
              </a:buClr>
              <a:buFont typeface="Wingdings" panose="05000000000000000000" pitchFamily="2" charset="2"/>
              <a:buChar char="Ø"/>
            </a:pPr>
            <a:r>
              <a:rPr lang="en-US" dirty="0" smtClean="0" bmk="">
                <a:latin typeface="Times New Roman" panose="02020603050405020304" pitchFamily="18" charset="0"/>
                <a:ea typeface="Times New Roman" pitchFamily="18" charset="0"/>
                <a:cs typeface="Times New Roman" panose="02020603050405020304" pitchFamily="18" charset="0"/>
              </a:rPr>
              <a:t>Technologies development of steels and alloys treatment (cutting, shaping, welding, additive technologies, modifying treatment and coating)</a:t>
            </a:r>
          </a:p>
          <a:p>
            <a:pPr marL="285750" lvl="1" indent="-285750">
              <a:spcAft>
                <a:spcPts val="600"/>
              </a:spcAft>
              <a:buClr>
                <a:srgbClr val="0070C0"/>
              </a:buClr>
            </a:pPr>
            <a:endParaRPr lang="en-US" dirty="0" smtClean="0" bmk="">
              <a:latin typeface="Times New Roman" panose="02020603050405020304" pitchFamily="18" charset="0"/>
              <a:ea typeface="Times New Roman" pitchFamily="18" charset="0"/>
              <a:cs typeface="Times New Roman" panose="02020603050405020304" pitchFamily="18" charset="0"/>
            </a:endParaRPr>
          </a:p>
          <a:p>
            <a:pPr marL="285750" lvl="1" indent="-285750">
              <a:spcAft>
                <a:spcPts val="600"/>
              </a:spcAft>
              <a:buClr>
                <a:srgbClr val="0070C0"/>
              </a:buClr>
              <a:buFont typeface="Wingdings" panose="05000000000000000000" pitchFamily="2" charset="2"/>
              <a:buChar char="Ø"/>
            </a:pPr>
            <a:r>
              <a:rPr lang="en-US" dirty="0" smtClean="0" bmk="">
                <a:latin typeface="Times New Roman" panose="02020603050405020304" pitchFamily="18" charset="0"/>
                <a:ea typeface="Times New Roman" pitchFamily="18" charset="0"/>
                <a:cs typeface="Times New Roman" panose="02020603050405020304" pitchFamily="18" charset="0"/>
              </a:rPr>
              <a:t>Engineering and technological audit within the projects of capital construction, reconstruction and technical re-equipment of metallurgical industries </a:t>
            </a:r>
            <a:endParaRPr lang="ru-RU" dirty="0" bmk="">
              <a:latin typeface="Times New Roman" panose="02020603050405020304" pitchFamily="18" charset="0"/>
              <a:ea typeface="Times New Roman" pitchFamily="18" charset="0"/>
              <a:cs typeface="Times New Roman" panose="02020603050405020304" pitchFamily="18" charset="0"/>
            </a:endParaRPr>
          </a:p>
        </p:txBody>
      </p:sp>
      <p:pic>
        <p:nvPicPr>
          <p:cNvPr id="29" name="Рисунок 28">
            <a:extLst>
              <a:ext uri="{FF2B5EF4-FFF2-40B4-BE49-F238E27FC236}">
                <a16:creationId xmlns:a16="http://schemas.microsoft.com/office/drawing/2014/main" xmlns="" id="{8C5169F3-64C3-4BB4-9769-ECE1125A3A11}"/>
              </a:ext>
            </a:extLst>
          </p:cNvPr>
          <p:cNvPicPr>
            <a:picLocks noChangeAspect="1"/>
          </p:cNvPicPr>
          <p:nvPr/>
        </p:nvPicPr>
        <p:blipFill>
          <a:blip r:embed="rId4" cstate="print"/>
          <a:stretch>
            <a:fillRect/>
          </a:stretch>
        </p:blipFill>
        <p:spPr>
          <a:xfrm>
            <a:off x="6577862" y="1027065"/>
            <a:ext cx="3551274" cy="2722643"/>
          </a:xfrm>
          <a:prstGeom prst="rect">
            <a:avLst/>
          </a:prstGeom>
          <a:effectLst>
            <a:softEdge rad="31750"/>
          </a:effectLst>
        </p:spPr>
      </p:pic>
      <p:pic>
        <p:nvPicPr>
          <p:cNvPr id="30" name="Рисунок 29">
            <a:extLst>
              <a:ext uri="{FF2B5EF4-FFF2-40B4-BE49-F238E27FC236}">
                <a16:creationId xmlns:a16="http://schemas.microsoft.com/office/drawing/2014/main" xmlns="" id="{E125F2A5-BE1B-4004-889D-D20A1931C582}"/>
              </a:ext>
            </a:extLst>
          </p:cNvPr>
          <p:cNvPicPr>
            <a:picLocks noChangeAspect="1"/>
          </p:cNvPicPr>
          <p:nvPr/>
        </p:nvPicPr>
        <p:blipFill>
          <a:blip r:embed="rId5" cstate="print"/>
          <a:stretch>
            <a:fillRect/>
          </a:stretch>
        </p:blipFill>
        <p:spPr>
          <a:xfrm>
            <a:off x="6828892" y="3749708"/>
            <a:ext cx="3110576" cy="2279976"/>
          </a:xfrm>
          <a:prstGeom prst="rect">
            <a:avLst/>
          </a:prstGeom>
          <a:effectLst>
            <a:softEdge rad="31750"/>
          </a:effectLst>
        </p:spPr>
      </p:pic>
      <p:sp>
        <p:nvSpPr>
          <p:cNvPr id="10" name="Прямоугольник 9">
            <a:extLst>
              <a:ext uri="{FF2B5EF4-FFF2-40B4-BE49-F238E27FC236}">
                <a16:creationId xmlns:a16="http://schemas.microsoft.com/office/drawing/2014/main" xmlns="" id="{D4C16088-6329-4074-A2D8-F1BD966FB6B8}"/>
              </a:ext>
            </a:extLst>
          </p:cNvPr>
          <p:cNvSpPr/>
          <p:nvPr/>
        </p:nvSpPr>
        <p:spPr>
          <a:xfrm rot="16200000">
            <a:off x="6046749" y="-6046754"/>
            <a:ext cx="98504" cy="12192005"/>
          </a:xfrm>
          <a:prstGeom prst="rect">
            <a:avLst/>
          </a:prstGeom>
          <a:gradFill flip="none" rotWithShape="1">
            <a:gsLst>
              <a:gs pos="30000">
                <a:schemeClr val="accent1">
                  <a:lumMod val="60000"/>
                  <a:lumOff val="40000"/>
                </a:schemeClr>
              </a:gs>
              <a:gs pos="0">
                <a:schemeClr val="accent1">
                  <a:lumMod val="50000"/>
                </a:schemeClr>
              </a:gs>
              <a:gs pos="53000">
                <a:schemeClr val="accent1">
                  <a:lumMod val="75000"/>
                </a:schemeClr>
              </a:gs>
              <a:gs pos="71000">
                <a:schemeClr val="accent1">
                  <a:lumMod val="50000"/>
                </a:schemeClr>
              </a:gs>
              <a:gs pos="100000">
                <a:schemeClr val="accent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xmlns="" id="{D4C16088-6329-4074-A2D8-F1BD966FB6B8}"/>
              </a:ext>
            </a:extLst>
          </p:cNvPr>
          <p:cNvSpPr/>
          <p:nvPr/>
        </p:nvSpPr>
        <p:spPr>
          <a:xfrm>
            <a:off x="10041457" y="-2112"/>
            <a:ext cx="2209101" cy="686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xmlns="" id="{D4C16088-6329-4074-A2D8-F1BD966FB6B8}"/>
              </a:ext>
            </a:extLst>
          </p:cNvPr>
          <p:cNvSpPr/>
          <p:nvPr/>
        </p:nvSpPr>
        <p:spPr>
          <a:xfrm rot="16200000">
            <a:off x="6046748" y="-6046754"/>
            <a:ext cx="98504" cy="12192005"/>
          </a:xfrm>
          <a:prstGeom prst="rect">
            <a:avLst/>
          </a:prstGeom>
          <a:gradFill flip="none" rotWithShape="1">
            <a:gsLst>
              <a:gs pos="30000">
                <a:schemeClr val="accent1">
                  <a:lumMod val="60000"/>
                  <a:lumOff val="40000"/>
                </a:schemeClr>
              </a:gs>
              <a:gs pos="0">
                <a:schemeClr val="accent1">
                  <a:lumMod val="50000"/>
                </a:schemeClr>
              </a:gs>
              <a:gs pos="53000">
                <a:schemeClr val="accent1">
                  <a:lumMod val="75000"/>
                </a:schemeClr>
              </a:gs>
              <a:gs pos="71000">
                <a:schemeClr val="accent1">
                  <a:lumMod val="50000"/>
                </a:schemeClr>
              </a:gs>
              <a:gs pos="100000">
                <a:schemeClr val="accent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1172136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xmlns="" id="{C91D457D-1CD4-4B0C-AACD-1D0949EE208C}"/>
              </a:ext>
            </a:extLst>
          </p:cNvPr>
          <p:cNvSpPr/>
          <p:nvPr/>
        </p:nvSpPr>
        <p:spPr>
          <a:xfrm>
            <a:off x="0" y="98501"/>
            <a:ext cx="12192000" cy="892741"/>
          </a:xfrm>
          <a:prstGeom prst="rect">
            <a:avLst/>
          </a:prstGeom>
          <a:gradFill>
            <a:gsLst>
              <a:gs pos="63000">
                <a:srgbClr val="FBFBFB"/>
              </a:gs>
              <a:gs pos="34000">
                <a:srgbClr val="FBFBFB"/>
              </a:gs>
              <a:gs pos="81000">
                <a:schemeClr val="bg1"/>
              </a:gs>
              <a:gs pos="98000">
                <a:srgbClr val="E8E8E8"/>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1"/>
          <p:cNvSpPr txBox="1">
            <a:spLocks/>
          </p:cNvSpPr>
          <p:nvPr/>
        </p:nvSpPr>
        <p:spPr>
          <a:xfrm>
            <a:off x="7056107" y="3573016"/>
            <a:ext cx="11041227" cy="57606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1400" dirty="0"/>
          </a:p>
        </p:txBody>
      </p:sp>
      <p:graphicFrame>
        <p:nvGraphicFramePr>
          <p:cNvPr id="5" name="Таблица 4"/>
          <p:cNvGraphicFramePr>
            <a:graphicFrameLocks noGrp="1"/>
          </p:cNvGraphicFramePr>
          <p:nvPr>
            <p:extLst>
              <p:ext uri="{D42A27DB-BD31-4B8C-83A1-F6EECF244321}">
                <p14:modId xmlns="" xmlns:p14="http://schemas.microsoft.com/office/powerpoint/2010/main" val="2266227292"/>
              </p:ext>
            </p:extLst>
          </p:nvPr>
        </p:nvGraphicFramePr>
        <p:xfrm>
          <a:off x="1033153" y="1324437"/>
          <a:ext cx="8763990" cy="1745411"/>
        </p:xfrm>
        <a:graphic>
          <a:graphicData uri="http://schemas.openxmlformats.org/drawingml/2006/table">
            <a:tbl>
              <a:tblPr firstRow="1" firstCol="1" bandRow="1">
                <a:tableStyleId>{5C22544A-7EE6-4342-B048-85BDC9FD1C3A}</a:tableStyleId>
              </a:tblPr>
              <a:tblGrid>
                <a:gridCol w="5027451">
                  <a:extLst>
                    <a:ext uri="{9D8B030D-6E8A-4147-A177-3AD203B41FA5}">
                      <a16:colId xmlns:a16="http://schemas.microsoft.com/office/drawing/2014/main" xmlns="" val="20000"/>
                    </a:ext>
                  </a:extLst>
                </a:gridCol>
                <a:gridCol w="3736539">
                  <a:extLst>
                    <a:ext uri="{9D8B030D-6E8A-4147-A177-3AD203B41FA5}">
                      <a16:colId xmlns:a16="http://schemas.microsoft.com/office/drawing/2014/main" xmlns="" val="20001"/>
                    </a:ext>
                  </a:extLst>
                </a:gridCol>
              </a:tblGrid>
              <a:tr h="401117">
                <a:tc>
                  <a:txBody>
                    <a:bodyPr/>
                    <a:lstStyle/>
                    <a:p>
                      <a:pPr algn="ctr">
                        <a:spcAft>
                          <a:spcPts val="0"/>
                        </a:spcAft>
                      </a:pP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Human resources</a:t>
                      </a:r>
                      <a:endParaRPr lang="ru-RU" sz="18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s-ES" sz="1800" dirty="0" smtClean="0">
                          <a:solidFill>
                            <a:schemeClr val="tx1"/>
                          </a:solidFill>
                          <a:effectLst/>
                          <a:latin typeface="Times New Roman" panose="02020603050405020304" pitchFamily="18" charset="0"/>
                          <a:ea typeface="Times New Roman"/>
                          <a:cs typeface="Times New Roman" panose="02020603050405020304" pitchFamily="18" charset="0"/>
                        </a:rPr>
                        <a:t>Quantity</a:t>
                      </a:r>
                      <a:r>
                        <a:rPr lang="ru-RU" sz="1800" dirty="0" smtClean="0">
                          <a:solidFill>
                            <a:schemeClr val="tx1"/>
                          </a:solidFill>
                          <a:effectLst/>
                          <a:latin typeface="Times New Roman" panose="02020603050405020304" pitchFamily="18" charset="0"/>
                          <a:ea typeface="Times New Roman"/>
                          <a:cs typeface="Times New Roman" panose="02020603050405020304" pitchFamily="18" charset="0"/>
                        </a:rPr>
                        <a:t>, </a:t>
                      </a:r>
                      <a:r>
                        <a:rPr lang="es-ES" sz="1800" dirty="0" smtClean="0">
                          <a:solidFill>
                            <a:schemeClr val="tx1"/>
                          </a:solidFill>
                          <a:effectLst/>
                          <a:latin typeface="Times New Roman" panose="02020603050405020304" pitchFamily="18" charset="0"/>
                          <a:ea typeface="Times New Roman"/>
                          <a:cs typeface="Times New Roman" panose="02020603050405020304" pitchFamily="18" charset="0"/>
                        </a:rPr>
                        <a:t>ppl</a:t>
                      </a:r>
                      <a:r>
                        <a:rPr lang="ru-RU" sz="1800" dirty="0" smtClean="0">
                          <a:solidFill>
                            <a:schemeClr val="tx1"/>
                          </a:solidFill>
                          <a:effectLst/>
                          <a:latin typeface="Times New Roman" panose="02020603050405020304" pitchFamily="18" charset="0"/>
                          <a:ea typeface="Times New Roman"/>
                          <a:cs typeface="Times New Roman" panose="02020603050405020304" pitchFamily="18" charset="0"/>
                        </a:rPr>
                        <a:t>.</a:t>
                      </a:r>
                      <a:endParaRPr lang="ru-RU" sz="18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414829">
                <a:tc>
                  <a:txBody>
                    <a:bodyPr/>
                    <a:lstStyle/>
                    <a:p>
                      <a:pPr>
                        <a:spcAft>
                          <a:spcPts val="0"/>
                        </a:spcAft>
                      </a:pPr>
                      <a:r>
                        <a:rPr lang="es-ES" sz="1800" b="0" baseline="0" dirty="0" smtClean="0">
                          <a:solidFill>
                            <a:schemeClr val="tx1"/>
                          </a:solidFill>
                          <a:effectLst/>
                          <a:latin typeface="Times New Roman" panose="02020603050405020304" pitchFamily="18" charset="0"/>
                          <a:ea typeface="Times New Roman"/>
                          <a:cs typeface="Times New Roman" panose="02020603050405020304" pitchFamily="18" charset="0"/>
                        </a:rPr>
                        <a:t>Total amount</a:t>
                      </a:r>
                      <a:endParaRPr lang="ru-RU" sz="18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ru-RU" sz="1800" dirty="0">
                          <a:effectLst/>
                          <a:latin typeface="Times New Roman" panose="02020603050405020304" pitchFamily="18" charset="0"/>
                          <a:ea typeface="Times New Roman"/>
                          <a:cs typeface="Times New Roman" panose="02020603050405020304" pitchFamily="18" charset="0"/>
                        </a:rPr>
                        <a:t>422</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480198">
                <a:tc>
                  <a:txBody>
                    <a:bodyPr/>
                    <a:lstStyle/>
                    <a:p>
                      <a:pPr>
                        <a:spcAft>
                          <a:spcPts val="0"/>
                        </a:spcAft>
                      </a:pPr>
                      <a:r>
                        <a:rPr lang="es-ES" sz="1800" b="0" kern="1200" dirty="0" smtClean="0">
                          <a:solidFill>
                            <a:schemeClr val="tx1"/>
                          </a:solidFill>
                          <a:effectLst/>
                          <a:latin typeface="Times New Roman" panose="02020603050405020304" pitchFamily="18" charset="0"/>
                          <a:ea typeface="+mn-ea"/>
                          <a:cs typeface="Times New Roman" panose="02020603050405020304" pitchFamily="18" charset="0"/>
                        </a:rPr>
                        <a:t>A</a:t>
                      </a:r>
                      <a:r>
                        <a:rPr lang="ru-RU" sz="1800" b="0" kern="1200" dirty="0" err="1" smtClean="0">
                          <a:solidFill>
                            <a:schemeClr val="tx1"/>
                          </a:solidFill>
                          <a:effectLst/>
                          <a:latin typeface="Times New Roman" panose="02020603050405020304" pitchFamily="18" charset="0"/>
                          <a:ea typeface="+mn-ea"/>
                          <a:cs typeface="Times New Roman" panose="02020603050405020304" pitchFamily="18" charset="0"/>
                        </a:rPr>
                        <a:t>cademic</a:t>
                      </a:r>
                      <a:r>
                        <a:rPr lang="ru-RU" sz="1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ru-RU" sz="1800" b="0" kern="1200" dirty="0" err="1" smtClean="0">
                          <a:solidFill>
                            <a:schemeClr val="tx1"/>
                          </a:solidFill>
                          <a:effectLst/>
                          <a:latin typeface="Times New Roman" panose="02020603050405020304" pitchFamily="18" charset="0"/>
                          <a:ea typeface="+mn-ea"/>
                          <a:cs typeface="Times New Roman" panose="02020603050405020304" pitchFamily="18" charset="0"/>
                        </a:rPr>
                        <a:t>staff</a:t>
                      </a:r>
                      <a:r>
                        <a:rPr lang="ru-RU" sz="1800" b="0" kern="1200" dirty="0" smtClean="0">
                          <a:solidFill>
                            <a:schemeClr val="tx1"/>
                          </a:solidFill>
                          <a:effectLst/>
                          <a:latin typeface="Times New Roman" panose="02020603050405020304" pitchFamily="18" charset="0"/>
                          <a:ea typeface="+mn-ea"/>
                          <a:cs typeface="Times New Roman" panose="02020603050405020304" pitchFamily="18" charset="0"/>
                        </a:rPr>
                        <a:t> </a:t>
                      </a:r>
                      <a:endParaRPr lang="ru-RU" sz="18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ru-RU" sz="1800" dirty="0">
                          <a:effectLst/>
                          <a:latin typeface="Times New Roman" panose="02020603050405020304" pitchFamily="18" charset="0"/>
                          <a:cs typeface="Times New Roman" panose="02020603050405020304" pitchFamily="18" charset="0"/>
                        </a:rPr>
                        <a:t> 257</a:t>
                      </a:r>
                      <a:endParaRPr lang="ru-RU" sz="1800" dirty="0">
                        <a:effectLst/>
                        <a:latin typeface="Times New Roman" panose="02020603050405020304" pitchFamily="18" charset="0"/>
                        <a:ea typeface="Times New Roman"/>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449267">
                <a:tc>
                  <a:txBody>
                    <a:bodyPr/>
                    <a:lstStyle/>
                    <a:p>
                      <a:pPr>
                        <a:spcAft>
                          <a:spcPts val="0"/>
                        </a:spcAft>
                      </a:pPr>
                      <a:r>
                        <a:rPr lang="en-US" sz="1800" b="0" dirty="0" smtClean="0">
                          <a:solidFill>
                            <a:schemeClr val="tx1"/>
                          </a:solidFill>
                          <a:effectLst/>
                          <a:latin typeface="Times New Roman" panose="02020603050405020304" pitchFamily="18" charset="0"/>
                          <a:cs typeface="Times New Roman" panose="02020603050405020304" pitchFamily="18" charset="0"/>
                        </a:rPr>
                        <a:t>Young professionals below the age of</a:t>
                      </a:r>
                      <a:r>
                        <a:rPr lang="en-US" sz="1800" b="0" baseline="0" dirty="0" smtClean="0">
                          <a:solidFill>
                            <a:schemeClr val="tx1"/>
                          </a:solidFill>
                          <a:effectLst/>
                          <a:latin typeface="Times New Roman" panose="02020603050405020304" pitchFamily="18" charset="0"/>
                          <a:cs typeface="Times New Roman" panose="02020603050405020304" pitchFamily="18" charset="0"/>
                        </a:rPr>
                        <a:t> </a:t>
                      </a:r>
                      <a:r>
                        <a:rPr lang="en-US" sz="1800" b="0" dirty="0" smtClean="0">
                          <a:solidFill>
                            <a:schemeClr val="tx1"/>
                          </a:solidFill>
                          <a:effectLst/>
                          <a:latin typeface="Times New Roman" panose="02020603050405020304" pitchFamily="18" charset="0"/>
                          <a:cs typeface="Times New Roman" panose="02020603050405020304" pitchFamily="18" charset="0"/>
                        </a:rPr>
                        <a:t>39 years</a:t>
                      </a:r>
                      <a:endParaRPr lang="ru-RU" sz="18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ru-RU" sz="1800" dirty="0">
                          <a:effectLst/>
                          <a:latin typeface="Times New Roman" panose="02020603050405020304" pitchFamily="18" charset="0"/>
                          <a:cs typeface="Times New Roman" panose="02020603050405020304" pitchFamily="18" charset="0"/>
                        </a:rPr>
                        <a:t>70</a:t>
                      </a:r>
                      <a:endParaRPr lang="ru-RU" sz="1800" dirty="0">
                        <a:effectLst/>
                        <a:latin typeface="Times New Roman" panose="02020603050405020304" pitchFamily="18" charset="0"/>
                        <a:ea typeface="Times New Roman"/>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bl>
          </a:graphicData>
        </a:graphic>
      </p:graphicFrame>
      <p:graphicFrame>
        <p:nvGraphicFramePr>
          <p:cNvPr id="9" name="Таблица 8"/>
          <p:cNvGraphicFramePr>
            <a:graphicFrameLocks noGrp="1"/>
          </p:cNvGraphicFramePr>
          <p:nvPr>
            <p:extLst>
              <p:ext uri="{D42A27DB-BD31-4B8C-83A1-F6EECF244321}">
                <p14:modId xmlns="" xmlns:p14="http://schemas.microsoft.com/office/powerpoint/2010/main" val="2409168026"/>
              </p:ext>
            </p:extLst>
          </p:nvPr>
        </p:nvGraphicFramePr>
        <p:xfrm>
          <a:off x="1033153" y="3068960"/>
          <a:ext cx="8752114" cy="1512168"/>
        </p:xfrm>
        <a:graphic>
          <a:graphicData uri="http://schemas.openxmlformats.org/drawingml/2006/table">
            <a:tbl>
              <a:tblPr firstRow="1" firstCol="1" lastRow="1" lastCol="1" bandRow="1" bandCol="1">
                <a:tableStyleId>{5C22544A-7EE6-4342-B048-85BDC9FD1C3A}</a:tableStyleId>
              </a:tblPr>
              <a:tblGrid>
                <a:gridCol w="5023262">
                  <a:extLst>
                    <a:ext uri="{9D8B030D-6E8A-4147-A177-3AD203B41FA5}">
                      <a16:colId xmlns:a16="http://schemas.microsoft.com/office/drawing/2014/main" xmlns="" val="20000"/>
                    </a:ext>
                  </a:extLst>
                </a:gridCol>
                <a:gridCol w="3728852">
                  <a:extLst>
                    <a:ext uri="{9D8B030D-6E8A-4147-A177-3AD203B41FA5}">
                      <a16:colId xmlns:a16="http://schemas.microsoft.com/office/drawing/2014/main" xmlns="" val="20002"/>
                    </a:ext>
                  </a:extLst>
                </a:gridCol>
              </a:tblGrid>
              <a:tr h="37804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b="1" kern="1200" dirty="0" smtClean="0">
                          <a:solidFill>
                            <a:schemeClr val="tx1"/>
                          </a:solidFill>
                          <a:effectLst/>
                          <a:latin typeface="Times New Roman" panose="02020603050405020304" pitchFamily="18" charset="0"/>
                          <a:ea typeface="+mn-ea"/>
                          <a:cs typeface="Times New Roman" panose="02020603050405020304" pitchFamily="18" charset="0"/>
                        </a:rPr>
                        <a:t>A</a:t>
                      </a:r>
                      <a:r>
                        <a:rPr lang="ru-RU" sz="1800" b="1" kern="1200" dirty="0" err="1" smtClean="0">
                          <a:solidFill>
                            <a:schemeClr val="tx1"/>
                          </a:solidFill>
                          <a:effectLst/>
                          <a:latin typeface="Times New Roman" panose="02020603050405020304" pitchFamily="18" charset="0"/>
                          <a:ea typeface="+mn-ea"/>
                          <a:cs typeface="Times New Roman" panose="02020603050405020304" pitchFamily="18" charset="0"/>
                        </a:rPr>
                        <a:t>cademic</a:t>
                      </a:r>
                      <a:r>
                        <a:rPr lang="ru-RU"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ru-RU" sz="1800" b="1" kern="1200" dirty="0" err="1" smtClean="0">
                          <a:solidFill>
                            <a:schemeClr val="tx1"/>
                          </a:solidFill>
                          <a:effectLst/>
                          <a:latin typeface="Times New Roman" panose="02020603050405020304" pitchFamily="18" charset="0"/>
                          <a:ea typeface="+mn-ea"/>
                          <a:cs typeface="Times New Roman" panose="02020603050405020304" pitchFamily="18" charset="0"/>
                        </a:rPr>
                        <a:t>staff</a:t>
                      </a:r>
                      <a:r>
                        <a:rPr lang="ru-RU" sz="1800" b="1" kern="1200" dirty="0" smtClean="0">
                          <a:solidFill>
                            <a:schemeClr val="tx1"/>
                          </a:solidFill>
                          <a:effectLst/>
                          <a:latin typeface="Times New Roman" panose="02020603050405020304" pitchFamily="18" charset="0"/>
                          <a:ea typeface="+mn-ea"/>
                          <a:cs typeface="Times New Roman" panose="02020603050405020304" pitchFamily="18" charset="0"/>
                        </a:rPr>
                        <a:t> </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endParaRPr lang="ru-RU" sz="1800" dirty="0">
                        <a:effectLst/>
                        <a:latin typeface="Times New Roman" panose="02020603050405020304" pitchFamily="18" charset="0"/>
                        <a:ea typeface="Times New Roman"/>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378042">
                <a:tc>
                  <a:txBody>
                    <a:bodyPr/>
                    <a:lstStyle/>
                    <a:p>
                      <a:r>
                        <a:rPr lang="ru-RU" sz="1800" b="0" kern="1200" dirty="0" err="1" smtClean="0">
                          <a:solidFill>
                            <a:schemeClr val="tx1"/>
                          </a:solidFill>
                          <a:effectLst/>
                          <a:latin typeface="Times New Roman" panose="02020603050405020304" pitchFamily="18" charset="0"/>
                          <a:ea typeface="+mn-ea"/>
                          <a:cs typeface="Times New Roman" panose="02020603050405020304" pitchFamily="18" charset="0"/>
                        </a:rPr>
                        <a:t>Doctor</a:t>
                      </a:r>
                      <a:r>
                        <a:rPr lang="en-US" sz="1800" b="0" kern="1200" dirty="0" smtClean="0">
                          <a:solidFill>
                            <a:schemeClr val="tx1"/>
                          </a:solidFill>
                          <a:effectLst/>
                          <a:latin typeface="Times New Roman" panose="02020603050405020304" pitchFamily="18" charset="0"/>
                          <a:ea typeface="+mn-ea"/>
                          <a:cs typeface="Times New Roman" panose="02020603050405020304" pitchFamily="18" charset="0"/>
                        </a:rPr>
                        <a:t>s</a:t>
                      </a:r>
                      <a:r>
                        <a:rPr lang="ru-RU" sz="1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ru-RU" sz="1800" b="0" kern="1200" dirty="0" err="1" smtClean="0">
                          <a:solidFill>
                            <a:schemeClr val="tx1"/>
                          </a:solidFill>
                          <a:effectLst/>
                          <a:latin typeface="Times New Roman" panose="02020603050405020304" pitchFamily="18" charset="0"/>
                          <a:ea typeface="+mn-ea"/>
                          <a:cs typeface="Times New Roman" panose="02020603050405020304" pitchFamily="18" charset="0"/>
                        </a:rPr>
                        <a:t>of</a:t>
                      </a:r>
                      <a:r>
                        <a:rPr lang="es-ES" sz="1800" b="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ru-RU" sz="1800" b="0" kern="1200" dirty="0" err="1" smtClean="0">
                          <a:solidFill>
                            <a:schemeClr val="tx1"/>
                          </a:solidFill>
                          <a:effectLst/>
                          <a:latin typeface="Times New Roman" panose="02020603050405020304" pitchFamily="18" charset="0"/>
                          <a:ea typeface="+mn-ea"/>
                          <a:cs typeface="Times New Roman" panose="02020603050405020304" pitchFamily="18" charset="0"/>
                        </a:rPr>
                        <a:t>Science</a:t>
                      </a:r>
                      <a:endParaRPr lang="ru-RU" sz="18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ru-RU" sz="1800" b="0" dirty="0">
                          <a:solidFill>
                            <a:schemeClr val="tx1"/>
                          </a:solidFill>
                          <a:effectLst/>
                          <a:latin typeface="Times New Roman" panose="02020603050405020304" pitchFamily="18" charset="0"/>
                          <a:cs typeface="Times New Roman" panose="02020603050405020304" pitchFamily="18" charset="0"/>
                        </a:rPr>
                        <a:t>22</a:t>
                      </a:r>
                      <a:endParaRPr lang="ru-RU" sz="18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378042">
                <a:tc>
                  <a:txBody>
                    <a:bodyPr/>
                    <a:lstStyle/>
                    <a:p>
                      <a:pPr>
                        <a:spcAft>
                          <a:spcPts val="0"/>
                        </a:spcAft>
                      </a:pPr>
                      <a:r>
                        <a:rPr lang="en-US" sz="1800" b="0" i="0" kern="1200" dirty="0" smtClean="0">
                          <a:solidFill>
                            <a:schemeClr val="lt1"/>
                          </a:solidFill>
                          <a:latin typeface="+mn-lt"/>
                          <a:ea typeface="+mn-ea"/>
                          <a:cs typeface="+mn-cs"/>
                        </a:rPr>
                        <a:t> </a:t>
                      </a:r>
                      <a:r>
                        <a:rPr lang="en-US" sz="1800" b="0" kern="1200" dirty="0" smtClean="0">
                          <a:solidFill>
                            <a:schemeClr val="tx1"/>
                          </a:solidFill>
                          <a:effectLst/>
                          <a:latin typeface="Times New Roman" panose="02020603050405020304" pitchFamily="18" charset="0"/>
                          <a:ea typeface="+mn-ea"/>
                          <a:cs typeface="Times New Roman" panose="02020603050405020304" pitchFamily="18" charset="0"/>
                        </a:rPr>
                        <a:t>Doctors of Philosophy </a:t>
                      </a:r>
                      <a:endParaRPr lang="ru-RU" sz="18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ru-RU" sz="1800" b="0" dirty="0">
                          <a:solidFill>
                            <a:schemeClr val="tx1"/>
                          </a:solidFill>
                          <a:effectLst/>
                          <a:latin typeface="Times New Roman" panose="02020603050405020304" pitchFamily="18" charset="0"/>
                          <a:ea typeface="Times New Roman"/>
                          <a:cs typeface="Times New Roman" panose="02020603050405020304" pitchFamily="18" charset="0"/>
                        </a:rPr>
                        <a:t>71</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378042">
                <a:tc>
                  <a:txBody>
                    <a:bodyPr/>
                    <a:lstStyle/>
                    <a:p>
                      <a:pPr>
                        <a:spcAft>
                          <a:spcPts val="0"/>
                        </a:spcAft>
                      </a:pPr>
                      <a:r>
                        <a:rPr lang="es-ES" sz="1800" b="0" dirty="0" smtClean="0">
                          <a:solidFill>
                            <a:schemeClr val="tx1"/>
                          </a:solidFill>
                          <a:effectLst/>
                          <a:latin typeface="Times New Roman" panose="02020603050405020304" pitchFamily="18" charset="0"/>
                          <a:cs typeface="Times New Roman" panose="02020603050405020304" pitchFamily="18" charset="0"/>
                        </a:rPr>
                        <a:t>Profesors</a:t>
                      </a:r>
                      <a:endParaRPr lang="ru-RU" sz="12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ru-RU" sz="1800" b="0" dirty="0">
                          <a:solidFill>
                            <a:schemeClr val="tx1"/>
                          </a:solidFill>
                          <a:effectLst/>
                          <a:latin typeface="Times New Roman" panose="02020603050405020304" pitchFamily="18" charset="0"/>
                          <a:cs typeface="Times New Roman" panose="02020603050405020304" pitchFamily="18" charset="0"/>
                        </a:rPr>
                        <a:t>11</a:t>
                      </a:r>
                      <a:endParaRPr lang="ru-RU" sz="18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bl>
          </a:graphicData>
        </a:graphic>
      </p:graphicFrame>
      <p:sp>
        <p:nvSpPr>
          <p:cNvPr id="10" name="Rectangle 1"/>
          <p:cNvSpPr>
            <a:spLocks noChangeArrowheads="1"/>
          </p:cNvSpPr>
          <p:nvPr/>
        </p:nvSpPr>
        <p:spPr bwMode="auto">
          <a:xfrm>
            <a:off x="1021278" y="4581128"/>
            <a:ext cx="8787740" cy="1477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dirty="0" smtClean="0">
                <a:latin typeface="Times New Roman" panose="02020603050405020304" pitchFamily="18" charset="0"/>
                <a:cs typeface="Times New Roman" panose="02020603050405020304" pitchFamily="18" charset="0"/>
              </a:rPr>
              <a:t>	Over 170 employees of the Institute have been granted high ranks of the Soviet Union and the Russian Federation, among them Lenin, State and Government Awards.</a:t>
            </a:r>
            <a:endParaRPr lang="ru-RU"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0" algn="just" fontAlgn="base">
              <a:spcBef>
                <a:spcPct val="0"/>
              </a:spcBef>
              <a:spcAft>
                <a:spcPct val="0"/>
              </a:spcAft>
            </a:pPr>
            <a:endParaRPr lang="ru-RU" dirty="0">
              <a:latin typeface="Times New Roman" panose="02020603050405020304" pitchFamily="18" charset="0"/>
              <a:cs typeface="Times New Roman" panose="02020603050405020304" pitchFamily="18" charset="0"/>
            </a:endParaRPr>
          </a:p>
          <a:p>
            <a:pPr lvl="0" algn="just" fontAlgn="base">
              <a:spcBef>
                <a:spcPct val="0"/>
              </a:spcBef>
              <a:spcAft>
                <a:spcPct val="0"/>
              </a:spcAft>
            </a:pPr>
            <a:endParaRPr kumimoji="0" lang="ru-RU"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fontAlgn="base">
              <a:spcBef>
                <a:spcPct val="0"/>
              </a:spcBef>
              <a:spcAft>
                <a:spcPct val="0"/>
              </a:spcAft>
            </a:pPr>
            <a:r>
              <a:rPr lang="en-US" b="1" dirty="0" smtClean="0">
                <a:latin typeface="Times New Roman" panose="02020603050405020304" pitchFamily="18" charset="0"/>
                <a:cs typeface="Times New Roman" panose="02020603050405020304" pitchFamily="18" charset="0"/>
              </a:rPr>
              <a:t>Over the past 5 years there were obtained 74 patents.</a:t>
            </a:r>
            <a:endParaRPr lang="ru-RU" dirty="0" smtClean="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a:xfrm>
            <a:off x="9753600" y="6492876"/>
            <a:ext cx="2438400" cy="365125"/>
          </a:xfrm>
        </p:spPr>
        <p:txBody>
          <a:bodyPr/>
          <a:lstStyle/>
          <a:p>
            <a:pPr algn="r"/>
            <a:fld id="{F870EE53-A491-43AD-B545-88BF743E71C1}" type="slidenum">
              <a:rPr lang="ru-RU" smtClean="0">
                <a:solidFill>
                  <a:schemeClr val="tx1"/>
                </a:solidFill>
                <a:latin typeface="Times New Roman" panose="02020603050405020304" pitchFamily="18" charset="0"/>
                <a:cs typeface="Times New Roman" panose="02020603050405020304" pitchFamily="18" charset="0"/>
              </a:rPr>
              <a:pPr algn="r"/>
              <a:t>4</a:t>
            </a:fld>
            <a:endParaRPr lang="ru-RU" dirty="0">
              <a:solidFill>
                <a:schemeClr val="tx1"/>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963432" y="440600"/>
            <a:ext cx="3650615" cy="954107"/>
          </a:xfrm>
          <a:prstGeom prst="rect">
            <a:avLst/>
          </a:prstGeom>
        </p:spPr>
        <p:txBody>
          <a:bodyPr wrap="square">
            <a:spAutoFit/>
          </a:bodyPr>
          <a:lstStyle/>
          <a:p>
            <a:pPr algn="ctr"/>
            <a:r>
              <a:rPr lang="en-US" sz="2800" b="1" i="1" dirty="0" smtClean="0">
                <a:solidFill>
                  <a:schemeClr val="bg1">
                    <a:lumMod val="50000"/>
                  </a:schemeClr>
                </a:solidFill>
                <a:cs typeface="Calibri" panose="020F0502020204030204" pitchFamily="34" charset="0"/>
              </a:rPr>
              <a:t>Human resources</a:t>
            </a:r>
            <a:endParaRPr lang="ru-RU" sz="2800" b="1" i="1" dirty="0" smtClean="0">
              <a:solidFill>
                <a:schemeClr val="bg1">
                  <a:lumMod val="50000"/>
                </a:schemeClr>
              </a:solidFill>
              <a:cs typeface="Calibri" panose="020F0502020204030204" pitchFamily="34" charset="0"/>
            </a:endParaRPr>
          </a:p>
          <a:p>
            <a:pPr algn="ctr"/>
            <a:endParaRPr lang="ru-RU" sz="2800" b="1" i="1" dirty="0">
              <a:solidFill>
                <a:schemeClr val="bg1">
                  <a:lumMod val="50000"/>
                </a:schemeClr>
              </a:solidFill>
              <a:cs typeface="Times New Roman" panose="02020603050405020304" pitchFamily="18" charset="0"/>
            </a:endParaRPr>
          </a:p>
        </p:txBody>
      </p:sp>
      <p:pic>
        <p:nvPicPr>
          <p:cNvPr id="12" name="Рисунок 11">
            <a:extLst>
              <a:ext uri="{FF2B5EF4-FFF2-40B4-BE49-F238E27FC236}">
                <a16:creationId xmlns:a16="http://schemas.microsoft.com/office/drawing/2014/main" xmlns="" id="{2AF08BE0-3DC4-4B28-B532-BE9EA7FDA81C}"/>
              </a:ext>
            </a:extLst>
          </p:cNvPr>
          <p:cNvPicPr>
            <a:picLocks noChangeAspect="1"/>
          </p:cNvPicPr>
          <p:nvPr/>
        </p:nvPicPr>
        <p:blipFill>
          <a:blip r:embed="rId2" cstate="print"/>
          <a:stretch>
            <a:fillRect/>
          </a:stretch>
        </p:blipFill>
        <p:spPr>
          <a:xfrm>
            <a:off x="142505" y="198155"/>
            <a:ext cx="1935705" cy="934069"/>
          </a:xfrm>
          <a:prstGeom prst="rect">
            <a:avLst/>
          </a:prstGeom>
          <a:effectLst>
            <a:softEdge rad="31750"/>
          </a:effectLst>
        </p:spPr>
      </p:pic>
      <p:sp>
        <p:nvSpPr>
          <p:cNvPr id="13" name="Прямоугольник 12">
            <a:extLst>
              <a:ext uri="{FF2B5EF4-FFF2-40B4-BE49-F238E27FC236}">
                <a16:creationId xmlns:a16="http://schemas.microsoft.com/office/drawing/2014/main" xmlns="" id="{D4C16088-6329-4074-A2D8-F1BD966FB6B8}"/>
              </a:ext>
            </a:extLst>
          </p:cNvPr>
          <p:cNvSpPr/>
          <p:nvPr/>
        </p:nvSpPr>
        <p:spPr>
          <a:xfrm>
            <a:off x="10041457" y="-2112"/>
            <a:ext cx="2209101" cy="686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xmlns="" id="{D4C16088-6329-4074-A2D8-F1BD966FB6B8}"/>
              </a:ext>
            </a:extLst>
          </p:cNvPr>
          <p:cNvSpPr/>
          <p:nvPr/>
        </p:nvSpPr>
        <p:spPr>
          <a:xfrm rot="16200000">
            <a:off x="6046748" y="-6046754"/>
            <a:ext cx="98504" cy="12192005"/>
          </a:xfrm>
          <a:prstGeom prst="rect">
            <a:avLst/>
          </a:prstGeom>
          <a:gradFill flip="none" rotWithShape="1">
            <a:gsLst>
              <a:gs pos="30000">
                <a:schemeClr val="accent1">
                  <a:lumMod val="60000"/>
                  <a:lumOff val="40000"/>
                </a:schemeClr>
              </a:gs>
              <a:gs pos="0">
                <a:schemeClr val="accent1">
                  <a:lumMod val="50000"/>
                </a:schemeClr>
              </a:gs>
              <a:gs pos="53000">
                <a:schemeClr val="accent1">
                  <a:lumMod val="75000"/>
                </a:schemeClr>
              </a:gs>
              <a:gs pos="71000">
                <a:schemeClr val="accent1">
                  <a:lumMod val="50000"/>
                </a:schemeClr>
              </a:gs>
              <a:gs pos="100000">
                <a:schemeClr val="accent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2245203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xmlns="" id="{C91D457D-1CD4-4B0C-AACD-1D0949EE208C}"/>
              </a:ext>
            </a:extLst>
          </p:cNvPr>
          <p:cNvSpPr/>
          <p:nvPr/>
        </p:nvSpPr>
        <p:spPr>
          <a:xfrm>
            <a:off x="0" y="98501"/>
            <a:ext cx="12192000" cy="892741"/>
          </a:xfrm>
          <a:prstGeom prst="rect">
            <a:avLst/>
          </a:prstGeom>
          <a:gradFill>
            <a:gsLst>
              <a:gs pos="63000">
                <a:srgbClr val="FBFBFB"/>
              </a:gs>
              <a:gs pos="34000">
                <a:srgbClr val="FBFBFB"/>
              </a:gs>
              <a:gs pos="81000">
                <a:schemeClr val="bg1"/>
              </a:gs>
              <a:gs pos="98000">
                <a:srgbClr val="E8E8E8"/>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Picture 2" descr="DSCN558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12607" y="1531183"/>
            <a:ext cx="1991477" cy="1993095"/>
          </a:xfrm>
          <a:prstGeom prst="rect">
            <a:avLst/>
          </a:prstGeom>
          <a:ln/>
        </p:spPr>
        <p:style>
          <a:lnRef idx="1">
            <a:schemeClr val="accent1"/>
          </a:lnRef>
          <a:fillRef idx="3">
            <a:schemeClr val="accent1"/>
          </a:fillRef>
          <a:effectRef idx="2">
            <a:schemeClr val="accent1"/>
          </a:effectRef>
          <a:fontRef idx="minor">
            <a:schemeClr val="lt1"/>
          </a:fontRef>
        </p:style>
      </p:pic>
      <p:sp>
        <p:nvSpPr>
          <p:cNvPr id="2" name="Номер слайда 1"/>
          <p:cNvSpPr>
            <a:spLocks noGrp="1"/>
          </p:cNvSpPr>
          <p:nvPr>
            <p:ph type="sldNum" sz="quarter" idx="12"/>
          </p:nvPr>
        </p:nvSpPr>
        <p:spPr>
          <a:xfrm>
            <a:off x="9724068" y="6492876"/>
            <a:ext cx="2438400" cy="365125"/>
          </a:xfrm>
          <a:effectLst/>
        </p:spPr>
        <p:txBody>
          <a:bodyPr/>
          <a:lstStyle/>
          <a:p>
            <a:pPr algn="r"/>
            <a:fld id="{F870EE53-A491-43AD-B545-88BF743E71C1}" type="slidenum">
              <a:rPr lang="ru-RU" smtClean="0">
                <a:latin typeface="Times New Roman" panose="02020603050405020304" pitchFamily="18" charset="0"/>
                <a:cs typeface="Times New Roman" panose="02020603050405020304" pitchFamily="18" charset="0"/>
              </a:rPr>
              <a:pPr algn="r"/>
              <a:t>5</a:t>
            </a:fld>
            <a:endParaRPr lang="ru-RU" dirty="0">
              <a:latin typeface="Times New Roman" panose="02020603050405020304" pitchFamily="18" charset="0"/>
              <a:cs typeface="Times New Roman" panose="02020603050405020304" pitchFamily="18" charset="0"/>
            </a:endParaRPr>
          </a:p>
        </p:txBody>
      </p:sp>
      <p:pic>
        <p:nvPicPr>
          <p:cNvPr id="13" name="Picture 3" descr="image02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a:xfrm>
            <a:off x="526784" y="1830638"/>
            <a:ext cx="3371423" cy="1693640"/>
          </a:xfrm>
          <a:prstGeom prst="rect">
            <a:avLst/>
          </a:prstGeom>
          <a:ln/>
        </p:spPr>
        <p:style>
          <a:lnRef idx="1">
            <a:schemeClr val="accent1"/>
          </a:lnRef>
          <a:fillRef idx="3">
            <a:schemeClr val="accent1"/>
          </a:fillRef>
          <a:effectRef idx="2">
            <a:schemeClr val="accent1"/>
          </a:effectRef>
          <a:fontRef idx="minor">
            <a:schemeClr val="lt1"/>
          </a:fontRef>
        </p:style>
      </p:pic>
      <p:sp>
        <p:nvSpPr>
          <p:cNvPr id="22" name="Прямоугольник 21"/>
          <p:cNvSpPr/>
          <p:nvPr/>
        </p:nvSpPr>
        <p:spPr>
          <a:xfrm>
            <a:off x="204366" y="1192496"/>
            <a:ext cx="4416489" cy="646331"/>
          </a:xfrm>
          <a:prstGeom prst="rect">
            <a:avLst/>
          </a:prstGeom>
          <a:effectLst/>
        </p:spPr>
        <p:txBody>
          <a:bodyPr wrap="square">
            <a:spAutoFit/>
          </a:bodyPr>
          <a:lstStyle/>
          <a:p>
            <a:pPr lvl="0" algn="ctr"/>
            <a:r>
              <a:rPr lang="en-US" b="1" dirty="0" smtClean="0">
                <a:latin typeface="Times New Roman" panose="02020603050405020304" pitchFamily="18" charset="0"/>
                <a:cs typeface="Times New Roman" panose="02020603050405020304" pitchFamily="18" charset="0"/>
              </a:rPr>
              <a:t>Development of technologies and equipment for metal industries</a:t>
            </a:r>
            <a:endParaRPr lang="ru-RU" b="1" dirty="0">
              <a:latin typeface="Times New Roman" panose="02020603050405020304" pitchFamily="18" charset="0"/>
              <a:cs typeface="Times New Roman" panose="02020603050405020304" pitchFamily="18" charset="0"/>
            </a:endParaRPr>
          </a:p>
        </p:txBody>
      </p:sp>
      <p:sp>
        <p:nvSpPr>
          <p:cNvPr id="23" name="Прямоугольник 22"/>
          <p:cNvSpPr/>
          <p:nvPr/>
        </p:nvSpPr>
        <p:spPr>
          <a:xfrm>
            <a:off x="4602012" y="1161851"/>
            <a:ext cx="2399631" cy="369332"/>
          </a:xfrm>
          <a:prstGeom prst="rect">
            <a:avLst/>
          </a:prstGeom>
          <a:effectLst/>
        </p:spPr>
        <p:txBody>
          <a:bodyPr wrap="square">
            <a:spAutoFit/>
          </a:bodyPr>
          <a:lstStyle/>
          <a:p>
            <a:pPr algn="ctr"/>
            <a:r>
              <a:rPr lang="en-AU" b="1" dirty="0" smtClean="0">
                <a:latin typeface="Times New Roman" panose="02020603050405020304" pitchFamily="18" charset="0"/>
                <a:cs typeface="Times New Roman" panose="02020603050405020304" pitchFamily="18" charset="0"/>
              </a:rPr>
              <a:t>Metal rolling</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33" name="Прямоугольник 32"/>
          <p:cNvSpPr/>
          <p:nvPr/>
        </p:nvSpPr>
        <p:spPr>
          <a:xfrm>
            <a:off x="7532628" y="2235038"/>
            <a:ext cx="2151073" cy="1477328"/>
          </a:xfrm>
          <a:prstGeom prst="rect">
            <a:avLst/>
          </a:prstGeom>
          <a:effectLst/>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Enterprises of the Ministry of Industry and </a:t>
            </a:r>
            <a:r>
              <a:rPr lang="en-US" b="1" dirty="0" smtClean="0">
                <a:latin typeface="Times New Roman" panose="02020603050405020304" pitchFamily="18" charset="0"/>
                <a:cs typeface="Times New Roman" panose="02020603050405020304" pitchFamily="18" charset="0"/>
              </a:rPr>
              <a:t>Trade</a:t>
            </a:r>
            <a:r>
              <a:rPr lang="ru-RU"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of the Russian Federation</a:t>
            </a:r>
            <a:endParaRPr lang="ru-RU" sz="1700" b="1"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368997" y="257631"/>
            <a:ext cx="7392821" cy="523220"/>
          </a:xfrm>
          <a:prstGeom prst="rect">
            <a:avLst/>
          </a:prstGeom>
          <a:noFill/>
        </p:spPr>
        <p:txBody>
          <a:bodyPr wrap="square" rtlCol="0">
            <a:spAutoFit/>
          </a:bodyPr>
          <a:lstStyle/>
          <a:p>
            <a:r>
              <a:rPr lang="en-AU" sz="2800" b="1" i="1" dirty="0" smtClean="0">
                <a:solidFill>
                  <a:schemeClr val="bg1">
                    <a:lumMod val="50000"/>
                  </a:schemeClr>
                </a:solidFill>
                <a:cs typeface="Times New Roman" panose="02020603050405020304" pitchFamily="18" charset="0"/>
              </a:rPr>
              <a:t>Development Examples</a:t>
            </a:r>
            <a:endParaRPr lang="ru-RU" sz="2800" b="1" i="1" dirty="0">
              <a:solidFill>
                <a:schemeClr val="bg1">
                  <a:lumMod val="50000"/>
                </a:schemeClr>
              </a:solidFill>
              <a:cs typeface="Times New Roman" panose="02020603050405020304" pitchFamily="18" charset="0"/>
            </a:endParaRPr>
          </a:p>
        </p:txBody>
      </p:sp>
      <p:pic>
        <p:nvPicPr>
          <p:cNvPr id="24" name="Рисунок 23">
            <a:extLst>
              <a:ext uri="{FF2B5EF4-FFF2-40B4-BE49-F238E27FC236}">
                <a16:creationId xmlns:a16="http://schemas.microsoft.com/office/drawing/2014/main" xmlns="" id="{2AF08BE0-3DC4-4B28-B532-BE9EA7FDA81C}"/>
              </a:ext>
            </a:extLst>
          </p:cNvPr>
          <p:cNvPicPr>
            <a:picLocks noChangeAspect="1"/>
          </p:cNvPicPr>
          <p:nvPr/>
        </p:nvPicPr>
        <p:blipFill>
          <a:blip r:embed="rId5" cstate="print"/>
          <a:stretch>
            <a:fillRect/>
          </a:stretch>
        </p:blipFill>
        <p:spPr>
          <a:xfrm>
            <a:off x="0" y="77837"/>
            <a:ext cx="1935705" cy="934069"/>
          </a:xfrm>
          <a:prstGeom prst="rect">
            <a:avLst/>
          </a:prstGeom>
          <a:effectLst>
            <a:softEdge rad="31750"/>
          </a:effectLst>
        </p:spPr>
      </p:pic>
      <p:sp>
        <p:nvSpPr>
          <p:cNvPr id="14" name="Прямоугольник 13">
            <a:extLst>
              <a:ext uri="{FF2B5EF4-FFF2-40B4-BE49-F238E27FC236}">
                <a16:creationId xmlns:a16="http://schemas.microsoft.com/office/drawing/2014/main" xmlns="" id="{D4C16088-6329-4074-A2D8-F1BD966FB6B8}"/>
              </a:ext>
            </a:extLst>
          </p:cNvPr>
          <p:cNvSpPr/>
          <p:nvPr/>
        </p:nvSpPr>
        <p:spPr>
          <a:xfrm>
            <a:off x="10041457" y="-2112"/>
            <a:ext cx="2209101" cy="686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право 5"/>
          <p:cNvSpPr/>
          <p:nvPr/>
        </p:nvSpPr>
        <p:spPr>
          <a:xfrm>
            <a:off x="6820321" y="2540813"/>
            <a:ext cx="934265" cy="296392"/>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Рисунок 15"/>
          <p:cNvPicPr>
            <a:picLocks noChangeAspect="1"/>
          </p:cNvPicPr>
          <p:nvPr/>
        </p:nvPicPr>
        <p:blipFill rotWithShape="1">
          <a:blip r:embed="rId6" cstate="print"/>
          <a:srcRect r="4306" b="19402"/>
          <a:stretch/>
        </p:blipFill>
        <p:spPr>
          <a:xfrm>
            <a:off x="407306" y="3890062"/>
            <a:ext cx="2098971" cy="2357121"/>
          </a:xfrm>
          <a:prstGeom prst="roundRect">
            <a:avLst>
              <a:gd name="adj" fmla="val 8594"/>
            </a:avLst>
          </a:prstGeom>
          <a:solidFill>
            <a:schemeClr val="accent4"/>
          </a:solidFill>
          <a:ln>
            <a:solidFill>
              <a:schemeClr val="accent5"/>
            </a:solidFill>
          </a:ln>
        </p:spPr>
        <p:style>
          <a:lnRef idx="1">
            <a:schemeClr val="accent1"/>
          </a:lnRef>
          <a:fillRef idx="3">
            <a:schemeClr val="accent1"/>
          </a:fillRef>
          <a:effectRef idx="2">
            <a:schemeClr val="accent1"/>
          </a:effectRef>
          <a:fontRef idx="minor">
            <a:schemeClr val="lt1"/>
          </a:fontRef>
        </p:style>
      </p:pic>
      <p:pic>
        <p:nvPicPr>
          <p:cNvPr id="17" name="Рисунок 16"/>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648636" y="4563398"/>
            <a:ext cx="2497624" cy="1513751"/>
          </a:xfrm>
          <a:prstGeom prst="roundRect">
            <a:avLst>
              <a:gd name="adj" fmla="val 8594"/>
            </a:avLst>
          </a:prstGeom>
          <a:solidFill>
            <a:schemeClr val="accent4"/>
          </a:solidFill>
          <a:ln>
            <a:solidFill>
              <a:schemeClr val="accent5"/>
            </a:solidFill>
          </a:ln>
        </p:spPr>
        <p:style>
          <a:lnRef idx="1">
            <a:schemeClr val="accent1"/>
          </a:lnRef>
          <a:fillRef idx="3">
            <a:schemeClr val="accent1"/>
          </a:fillRef>
          <a:effectRef idx="2">
            <a:schemeClr val="accent1"/>
          </a:effectRef>
          <a:fontRef idx="minor">
            <a:schemeClr val="lt1"/>
          </a:fontRef>
        </p:style>
      </p:pic>
      <p:pic>
        <p:nvPicPr>
          <p:cNvPr id="18" name="Рисунок 17"/>
          <p:cNvPicPr>
            <a:picLocks noChangeAspect="1"/>
          </p:cNvPicPr>
          <p:nvPr/>
        </p:nvPicPr>
        <p:blipFill rotWithShape="1">
          <a:blip r:embed="rId8" cstate="print"/>
          <a:srcRect l="19973" t="13131" r="32630" b="23672"/>
          <a:stretch/>
        </p:blipFill>
        <p:spPr>
          <a:xfrm>
            <a:off x="5925787" y="4720027"/>
            <a:ext cx="2019896" cy="1486462"/>
          </a:xfrm>
          <a:prstGeom prst="roundRect">
            <a:avLst>
              <a:gd name="adj" fmla="val 8594"/>
            </a:avLst>
          </a:prstGeom>
          <a:solidFill>
            <a:schemeClr val="accent4"/>
          </a:solidFill>
          <a:ln>
            <a:solidFill>
              <a:schemeClr val="accent5"/>
            </a:solidFill>
          </a:ln>
        </p:spPr>
        <p:style>
          <a:lnRef idx="1">
            <a:schemeClr val="accent1"/>
          </a:lnRef>
          <a:fillRef idx="3">
            <a:schemeClr val="accent1"/>
          </a:fillRef>
          <a:effectRef idx="2">
            <a:schemeClr val="accent1"/>
          </a:effectRef>
          <a:fontRef idx="minor">
            <a:schemeClr val="lt1"/>
          </a:fontRef>
        </p:style>
      </p:pic>
      <p:sp>
        <p:nvSpPr>
          <p:cNvPr id="19" name="Прямоугольник 18"/>
          <p:cNvSpPr/>
          <p:nvPr/>
        </p:nvSpPr>
        <p:spPr>
          <a:xfrm>
            <a:off x="8212332" y="4982827"/>
            <a:ext cx="2183904" cy="646331"/>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Enterprises of </a:t>
            </a:r>
            <a:r>
              <a:rPr lang="en-US" b="1" dirty="0" err="1" smtClean="0">
                <a:latin typeface="Times New Roman" pitchFamily="18" charset="0"/>
                <a:cs typeface="Times New Roman" pitchFamily="18" charset="0"/>
              </a:rPr>
              <a:t>Rosatom</a:t>
            </a:r>
            <a:endParaRPr lang="ru-RU" dirty="0"/>
          </a:p>
        </p:txBody>
      </p:sp>
      <p:sp>
        <p:nvSpPr>
          <p:cNvPr id="27" name="Прямоугольник 26"/>
          <p:cNvSpPr/>
          <p:nvPr/>
        </p:nvSpPr>
        <p:spPr>
          <a:xfrm>
            <a:off x="2503148" y="3890062"/>
            <a:ext cx="3704518" cy="646331"/>
          </a:xfrm>
          <a:prstGeom prst="rect">
            <a:avLst/>
          </a:prstGeom>
          <a:effectLst/>
        </p:spPr>
        <p:txBody>
          <a:bodyPr wrap="square">
            <a:spAutoFit/>
          </a:bodyPr>
          <a:lstStyle/>
          <a:p>
            <a:pPr algn="ctr"/>
            <a:r>
              <a:rPr lang="en-AU" b="1" dirty="0" smtClean="0">
                <a:latin typeface="Times New Roman" pitchFamily="18" charset="0"/>
                <a:cs typeface="Times New Roman" pitchFamily="18" charset="0"/>
              </a:rPr>
              <a:t>Extra-thin seamless cold-rolled pipes</a:t>
            </a:r>
            <a:endParaRPr lang="en-AU" b="1" dirty="0">
              <a:latin typeface="Times New Roman" pitchFamily="18" charset="0"/>
              <a:cs typeface="Times New Roman" pitchFamily="18" charset="0"/>
            </a:endParaRPr>
          </a:p>
        </p:txBody>
      </p:sp>
      <p:sp>
        <p:nvSpPr>
          <p:cNvPr id="28" name="Прямоугольник 27"/>
          <p:cNvSpPr/>
          <p:nvPr/>
        </p:nvSpPr>
        <p:spPr>
          <a:xfrm>
            <a:off x="5457961" y="4144081"/>
            <a:ext cx="3150204" cy="338554"/>
          </a:xfrm>
          <a:prstGeom prst="rect">
            <a:avLst/>
          </a:prstGeom>
        </p:spPr>
        <p:txBody>
          <a:bodyPr wrap="square">
            <a:spAutoFit/>
          </a:bodyPr>
          <a:lstStyle/>
          <a:p>
            <a:pPr algn="ctr"/>
            <a:r>
              <a:rPr lang="en-US" sz="1600" b="1" dirty="0" smtClean="0">
                <a:latin typeface="Times New Roman" pitchFamily="18" charset="0"/>
                <a:cs typeface="Times New Roman" pitchFamily="18" charset="0"/>
              </a:rPr>
              <a:t>Long pipes (over 30 m)</a:t>
            </a:r>
            <a:endParaRPr lang="ru-RU" sz="1600" dirty="0"/>
          </a:p>
        </p:txBody>
      </p:sp>
      <p:sp>
        <p:nvSpPr>
          <p:cNvPr id="7" name="Прямоугольник 6"/>
          <p:cNvSpPr/>
          <p:nvPr/>
        </p:nvSpPr>
        <p:spPr>
          <a:xfrm>
            <a:off x="3898207" y="2601904"/>
            <a:ext cx="914400" cy="156982"/>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3"/>
              </a:solidFill>
            </a:endParaRPr>
          </a:p>
        </p:txBody>
      </p:sp>
      <p:sp>
        <p:nvSpPr>
          <p:cNvPr id="29" name="Прямоугольник 28"/>
          <p:cNvSpPr/>
          <p:nvPr/>
        </p:nvSpPr>
        <p:spPr>
          <a:xfrm>
            <a:off x="5146260" y="5068622"/>
            <a:ext cx="779527" cy="156982"/>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3"/>
              </a:solidFill>
            </a:endParaRPr>
          </a:p>
        </p:txBody>
      </p:sp>
      <p:sp>
        <p:nvSpPr>
          <p:cNvPr id="30" name="Стрелка вправо 29"/>
          <p:cNvSpPr/>
          <p:nvPr/>
        </p:nvSpPr>
        <p:spPr>
          <a:xfrm>
            <a:off x="7945683" y="5312221"/>
            <a:ext cx="842057" cy="296392"/>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рямоугольник 33">
            <a:extLst>
              <a:ext uri="{FF2B5EF4-FFF2-40B4-BE49-F238E27FC236}">
                <a16:creationId xmlns:a16="http://schemas.microsoft.com/office/drawing/2014/main" xmlns="" id="{D4C16088-6329-4074-A2D8-F1BD966FB6B8}"/>
              </a:ext>
            </a:extLst>
          </p:cNvPr>
          <p:cNvSpPr/>
          <p:nvPr/>
        </p:nvSpPr>
        <p:spPr>
          <a:xfrm rot="16200000">
            <a:off x="6046748" y="-6046754"/>
            <a:ext cx="98504" cy="12192005"/>
          </a:xfrm>
          <a:prstGeom prst="rect">
            <a:avLst/>
          </a:prstGeom>
          <a:gradFill flip="none" rotWithShape="1">
            <a:gsLst>
              <a:gs pos="30000">
                <a:schemeClr val="accent1">
                  <a:lumMod val="60000"/>
                  <a:lumOff val="40000"/>
                </a:schemeClr>
              </a:gs>
              <a:gs pos="0">
                <a:schemeClr val="accent1">
                  <a:lumMod val="50000"/>
                </a:schemeClr>
              </a:gs>
              <a:gs pos="53000">
                <a:schemeClr val="accent1">
                  <a:lumMod val="75000"/>
                </a:schemeClr>
              </a:gs>
              <a:gs pos="71000">
                <a:schemeClr val="accent1">
                  <a:lumMod val="50000"/>
                </a:schemeClr>
              </a:gs>
              <a:gs pos="100000">
                <a:schemeClr val="accent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216644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Прямоугольник 40">
            <a:extLst>
              <a:ext uri="{FF2B5EF4-FFF2-40B4-BE49-F238E27FC236}">
                <a16:creationId xmlns:a16="http://schemas.microsoft.com/office/drawing/2014/main" xmlns="" id="{C91D457D-1CD4-4B0C-AACD-1D0949EE208C}"/>
              </a:ext>
            </a:extLst>
          </p:cNvPr>
          <p:cNvSpPr/>
          <p:nvPr/>
        </p:nvSpPr>
        <p:spPr>
          <a:xfrm>
            <a:off x="493295" y="0"/>
            <a:ext cx="12192000" cy="892741"/>
          </a:xfrm>
          <a:prstGeom prst="rect">
            <a:avLst/>
          </a:prstGeom>
          <a:gradFill>
            <a:gsLst>
              <a:gs pos="63000">
                <a:srgbClr val="FBFBFB"/>
              </a:gs>
              <a:gs pos="34000">
                <a:srgbClr val="FBFBFB"/>
              </a:gs>
              <a:gs pos="81000">
                <a:schemeClr val="bg1"/>
              </a:gs>
              <a:gs pos="98000">
                <a:srgbClr val="E8E8E8"/>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Users\ОМВ\Desktop\Энд.прот. таз..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7305" t="61043" r="70337" b="25679"/>
          <a:stretch/>
        </p:blipFill>
        <p:spPr bwMode="auto">
          <a:xfrm>
            <a:off x="3080832" y="4821536"/>
            <a:ext cx="2254583" cy="1419225"/>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C:\Users\ОМВ\Desktop\Энд. прот..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1026" b="25211"/>
          <a:stretch/>
        </p:blipFill>
        <p:spPr bwMode="auto">
          <a:xfrm>
            <a:off x="4473101" y="1790819"/>
            <a:ext cx="2748916" cy="185793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Номер слайда 1"/>
          <p:cNvSpPr>
            <a:spLocks noGrp="1"/>
          </p:cNvSpPr>
          <p:nvPr>
            <p:ph type="sldNum" sz="quarter" idx="12"/>
          </p:nvPr>
        </p:nvSpPr>
        <p:spPr>
          <a:xfrm>
            <a:off x="9753600" y="6492876"/>
            <a:ext cx="2438400" cy="365125"/>
          </a:xfrm>
          <a:effectLst/>
        </p:spPr>
        <p:txBody>
          <a:bodyPr/>
          <a:lstStyle/>
          <a:p>
            <a:pPr algn="r"/>
            <a:fld id="{F870EE53-A491-43AD-B545-88BF743E71C1}" type="slidenum">
              <a:rPr lang="ru-RU" smtClean="0">
                <a:solidFill>
                  <a:schemeClr val="tx1">
                    <a:lumMod val="95000"/>
                    <a:lumOff val="5000"/>
                  </a:schemeClr>
                </a:solidFill>
                <a:latin typeface="Times New Roman" panose="02020603050405020304" pitchFamily="18" charset="0"/>
                <a:cs typeface="Times New Roman" panose="02020603050405020304" pitchFamily="18" charset="0"/>
              </a:rPr>
              <a:pPr algn="r"/>
              <a:t>6</a:t>
            </a:fld>
            <a:endParaRPr lang="ru-RU"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2" name="Прямоугольник 21"/>
          <p:cNvSpPr/>
          <p:nvPr/>
        </p:nvSpPr>
        <p:spPr>
          <a:xfrm>
            <a:off x="160908" y="1125194"/>
            <a:ext cx="4416489" cy="646331"/>
          </a:xfrm>
          <a:prstGeom prst="rect">
            <a:avLst/>
          </a:prstGeom>
          <a:effectLst/>
        </p:spPr>
        <p:txBody>
          <a:bodyPr wrap="square">
            <a:spAutoFit/>
          </a:bodyPr>
          <a:lstStyle/>
          <a:p>
            <a:pPr lvl="0" algn="ctr"/>
            <a:r>
              <a:rPr lang="en-US" b="1" dirty="0" smtClean="0">
                <a:latin typeface="Times New Roman" panose="02020603050405020304" pitchFamily="18" charset="0"/>
                <a:cs typeface="Times New Roman" panose="02020603050405020304" pitchFamily="18" charset="0"/>
              </a:rPr>
              <a:t>Medical products composition and technology development </a:t>
            </a:r>
            <a:endParaRPr lang="ru-RU" b="1" dirty="0">
              <a:latin typeface="Times New Roman" panose="02020603050405020304" pitchFamily="18" charset="0"/>
              <a:cs typeface="Times New Roman" panose="02020603050405020304" pitchFamily="18" charset="0"/>
            </a:endParaRPr>
          </a:p>
        </p:txBody>
      </p:sp>
      <p:sp>
        <p:nvSpPr>
          <p:cNvPr id="23" name="Прямоугольник 22"/>
          <p:cNvSpPr/>
          <p:nvPr/>
        </p:nvSpPr>
        <p:spPr>
          <a:xfrm>
            <a:off x="4140211" y="1278625"/>
            <a:ext cx="3414696" cy="369332"/>
          </a:xfrm>
          <a:prstGeom prst="rect">
            <a:avLst/>
          </a:prstGeom>
          <a:effectLst/>
        </p:spPr>
        <p:txBody>
          <a:bodyPr wrap="square">
            <a:spAutoFit/>
          </a:bodyPr>
          <a:lstStyle/>
          <a:p>
            <a:pPr algn="ctr"/>
            <a:r>
              <a:rPr lang="en-AU" b="1" dirty="0" err="1" smtClean="0">
                <a:latin typeface="Times New Roman" panose="02020603050405020304" pitchFamily="18" charset="0"/>
                <a:cs typeface="Times New Roman" panose="02020603050405020304" pitchFamily="18" charset="0"/>
              </a:rPr>
              <a:t>Semimanufactured</a:t>
            </a:r>
            <a:r>
              <a:rPr lang="en-AU" dirty="0" smtClean="0"/>
              <a:t> </a:t>
            </a:r>
            <a:r>
              <a:rPr lang="en-AU" b="1" dirty="0" smtClean="0">
                <a:latin typeface="Times New Roman" panose="02020603050405020304" pitchFamily="18" charset="0"/>
                <a:cs typeface="Times New Roman" panose="02020603050405020304" pitchFamily="18" charset="0"/>
              </a:rPr>
              <a:t>products</a:t>
            </a:r>
            <a:endParaRPr lang="ru-RU" b="1" dirty="0">
              <a:latin typeface="Times New Roman" panose="02020603050405020304" pitchFamily="18" charset="0"/>
              <a:cs typeface="Times New Roman" panose="02020603050405020304" pitchFamily="18" charset="0"/>
            </a:endParaRPr>
          </a:p>
        </p:txBody>
      </p:sp>
      <p:sp>
        <p:nvSpPr>
          <p:cNvPr id="33" name="Прямоугольник 32"/>
          <p:cNvSpPr/>
          <p:nvPr/>
        </p:nvSpPr>
        <p:spPr>
          <a:xfrm>
            <a:off x="9699255" y="1144488"/>
            <a:ext cx="2399631" cy="877163"/>
          </a:xfrm>
          <a:prstGeom prst="rect">
            <a:avLst/>
          </a:prstGeom>
          <a:effectLst/>
        </p:spPr>
        <p:txBody>
          <a:bodyPr wrap="square">
            <a:spAutoFit/>
          </a:bodyPr>
          <a:lstStyle/>
          <a:p>
            <a:pPr algn="ctr"/>
            <a:r>
              <a:rPr lang="ru-RU" sz="1700" b="1" dirty="0">
                <a:solidFill>
                  <a:schemeClr val="bg1"/>
                </a:solidFill>
                <a:latin typeface="Times New Roman" panose="02020603050405020304" pitchFamily="18" charset="0"/>
                <a:cs typeface="Times New Roman" panose="02020603050405020304" pitchFamily="18" charset="0"/>
              </a:rPr>
              <a:t>Предприятия </a:t>
            </a:r>
            <a:r>
              <a:rPr lang="ru-RU" sz="1700" b="1" dirty="0" err="1">
                <a:solidFill>
                  <a:schemeClr val="bg1"/>
                </a:solidFill>
                <a:latin typeface="Times New Roman" panose="02020603050405020304" pitchFamily="18" charset="0"/>
                <a:cs typeface="Times New Roman" panose="02020603050405020304" pitchFamily="18" charset="0"/>
              </a:rPr>
              <a:t>Минпромторга</a:t>
            </a:r>
            <a:endParaRPr lang="ru-RU" sz="1700" b="1" dirty="0">
              <a:solidFill>
                <a:schemeClr val="bg1"/>
              </a:solidFill>
              <a:latin typeface="Times New Roman" panose="02020603050405020304" pitchFamily="18" charset="0"/>
              <a:cs typeface="Times New Roman" panose="02020603050405020304" pitchFamily="18" charset="0"/>
            </a:endParaRPr>
          </a:p>
          <a:p>
            <a:pPr algn="ctr"/>
            <a:endParaRPr lang="ru-RU" sz="1700" b="1" dirty="0">
              <a:solidFill>
                <a:schemeClr val="bg1"/>
              </a:solidFill>
              <a:latin typeface="Times New Roman" panose="02020603050405020304" pitchFamily="18" charset="0"/>
              <a:cs typeface="Times New Roman" panose="02020603050405020304" pitchFamily="18" charset="0"/>
            </a:endParaRPr>
          </a:p>
        </p:txBody>
      </p:sp>
      <p:sp>
        <p:nvSpPr>
          <p:cNvPr id="32" name="Прямоугольник 31"/>
          <p:cNvSpPr/>
          <p:nvPr/>
        </p:nvSpPr>
        <p:spPr>
          <a:xfrm>
            <a:off x="204978" y="2918941"/>
            <a:ext cx="3810923" cy="646331"/>
          </a:xfrm>
          <a:prstGeom prst="rect">
            <a:avLst/>
          </a:prstGeom>
          <a:effectLst/>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Medical instruments precision alloys rolling</a:t>
            </a:r>
            <a:endParaRPr lang="ru-RU" b="1" dirty="0">
              <a:latin typeface="Times New Roman" panose="02020603050405020304" pitchFamily="18" charset="0"/>
              <a:cs typeface="Times New Roman" panose="02020603050405020304" pitchFamily="18" charset="0"/>
            </a:endParaRPr>
          </a:p>
        </p:txBody>
      </p:sp>
      <p:sp>
        <p:nvSpPr>
          <p:cNvPr id="34" name="Прямоугольник 33"/>
          <p:cNvSpPr/>
          <p:nvPr/>
        </p:nvSpPr>
        <p:spPr>
          <a:xfrm>
            <a:off x="3080832" y="4205922"/>
            <a:ext cx="2208881" cy="646331"/>
          </a:xfrm>
          <a:prstGeom prst="rect">
            <a:avLst/>
          </a:prstGeom>
        </p:spPr>
        <p:txBody>
          <a:bodyPr wrap="square">
            <a:spAutoFit/>
          </a:bodyPr>
          <a:lstStyle/>
          <a:p>
            <a:pPr algn="ctr"/>
            <a:r>
              <a:rPr lang="en-AU" b="1" dirty="0" err="1" smtClean="0">
                <a:latin typeface="Times New Roman" panose="02020603050405020304" pitchFamily="18" charset="0"/>
                <a:cs typeface="Times New Roman" panose="02020603050405020304" pitchFamily="18" charset="0"/>
              </a:rPr>
              <a:t>Endoprosthesis</a:t>
            </a:r>
            <a:r>
              <a:rPr lang="en-AU" b="1" dirty="0" smtClean="0">
                <a:latin typeface="Times New Roman" panose="02020603050405020304" pitchFamily="18" charset="0"/>
                <a:cs typeface="Times New Roman" panose="02020603050405020304" pitchFamily="18" charset="0"/>
              </a:rPr>
              <a:t> Components</a:t>
            </a:r>
            <a:endParaRPr lang="en-AU" b="1" dirty="0">
              <a:latin typeface="Times New Roman" panose="02020603050405020304" pitchFamily="18" charset="0"/>
              <a:cs typeface="Times New Roman" panose="02020603050405020304" pitchFamily="18" charset="0"/>
            </a:endParaRPr>
          </a:p>
        </p:txBody>
      </p:sp>
      <p:sp>
        <p:nvSpPr>
          <p:cNvPr id="35" name="Прямоугольник 34"/>
          <p:cNvSpPr/>
          <p:nvPr/>
        </p:nvSpPr>
        <p:spPr>
          <a:xfrm>
            <a:off x="5847559" y="5028919"/>
            <a:ext cx="2183904" cy="369332"/>
          </a:xfrm>
          <a:prstGeom prst="rect">
            <a:avLst/>
          </a:prstGeom>
        </p:spPr>
        <p:txBody>
          <a:bodyPr wrap="square">
            <a:spAutoFit/>
          </a:bodyPr>
          <a:lstStyle/>
          <a:p>
            <a:pPr algn="ctr"/>
            <a:r>
              <a:rPr lang="en-AU" b="1" dirty="0" smtClean="0">
                <a:latin typeface="Times New Roman" panose="02020603050405020304" pitchFamily="18" charset="0"/>
                <a:cs typeface="Times New Roman" panose="02020603050405020304" pitchFamily="18" charset="0"/>
              </a:rPr>
              <a:t>Medical institutions</a:t>
            </a:r>
            <a:endParaRPr lang="ru-RU" b="1" dirty="0">
              <a:latin typeface="Times New Roman" panose="02020603050405020304" pitchFamily="18" charset="0"/>
              <a:cs typeface="Times New Roman" panose="02020603050405020304" pitchFamily="18" charset="0"/>
            </a:endParaRPr>
          </a:p>
        </p:txBody>
      </p:sp>
      <p:pic>
        <p:nvPicPr>
          <p:cNvPr id="24" name="Picture 3" descr="C:\Users\ОМВ\Desktop\Энд.прот. таз..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76005" t="14384" r="7748" b="55072"/>
          <a:stretch/>
        </p:blipFill>
        <p:spPr bwMode="auto">
          <a:xfrm>
            <a:off x="476441" y="3565271"/>
            <a:ext cx="1689991" cy="3105740"/>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 descr="C:\Users\ОМВ\Desktop\Энд. прот..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1731" t="72859" r="9058" b="4389"/>
          <a:stretch/>
        </p:blipFill>
        <p:spPr bwMode="auto">
          <a:xfrm>
            <a:off x="476441" y="1859076"/>
            <a:ext cx="3082260" cy="938412"/>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TextBox 20"/>
          <p:cNvSpPr txBox="1"/>
          <p:nvPr/>
        </p:nvSpPr>
        <p:spPr>
          <a:xfrm>
            <a:off x="3327987" y="399450"/>
            <a:ext cx="4552698" cy="523220"/>
          </a:xfrm>
          <a:prstGeom prst="rect">
            <a:avLst/>
          </a:prstGeom>
          <a:noFill/>
        </p:spPr>
        <p:txBody>
          <a:bodyPr wrap="square" rtlCol="0">
            <a:spAutoFit/>
          </a:bodyPr>
          <a:lstStyle/>
          <a:p>
            <a:r>
              <a:rPr lang="en-AU" sz="2800" b="1" i="1" dirty="0" smtClean="0">
                <a:solidFill>
                  <a:schemeClr val="bg1">
                    <a:lumMod val="50000"/>
                  </a:schemeClr>
                </a:solidFill>
                <a:cs typeface="Times New Roman" panose="02020603050405020304" pitchFamily="18" charset="0"/>
              </a:rPr>
              <a:t>Development Examples</a:t>
            </a:r>
            <a:endParaRPr lang="ru-RU" sz="2800" b="1" i="1" dirty="0">
              <a:solidFill>
                <a:schemeClr val="bg1">
                  <a:lumMod val="50000"/>
                </a:schemeClr>
              </a:solidFill>
              <a:cs typeface="Times New Roman" panose="02020603050405020304" pitchFamily="18" charset="0"/>
            </a:endParaRPr>
          </a:p>
        </p:txBody>
      </p:sp>
      <p:pic>
        <p:nvPicPr>
          <p:cNvPr id="27" name="Рисунок 26">
            <a:extLst>
              <a:ext uri="{FF2B5EF4-FFF2-40B4-BE49-F238E27FC236}">
                <a16:creationId xmlns:a16="http://schemas.microsoft.com/office/drawing/2014/main" xmlns="" id="{2AF08BE0-3DC4-4B28-B532-BE9EA7FDA81C}"/>
              </a:ext>
            </a:extLst>
          </p:cNvPr>
          <p:cNvPicPr>
            <a:picLocks noChangeAspect="1"/>
          </p:cNvPicPr>
          <p:nvPr/>
        </p:nvPicPr>
        <p:blipFill>
          <a:blip r:embed="rId6" cstate="print"/>
          <a:stretch>
            <a:fillRect/>
          </a:stretch>
        </p:blipFill>
        <p:spPr>
          <a:xfrm>
            <a:off x="85613" y="206058"/>
            <a:ext cx="1935705" cy="934069"/>
          </a:xfrm>
          <a:prstGeom prst="rect">
            <a:avLst/>
          </a:prstGeom>
          <a:effectLst>
            <a:softEdge rad="31750"/>
          </a:effectLst>
        </p:spPr>
      </p:pic>
      <p:sp>
        <p:nvSpPr>
          <p:cNvPr id="31" name="Прямоугольник 30">
            <a:extLst>
              <a:ext uri="{FF2B5EF4-FFF2-40B4-BE49-F238E27FC236}">
                <a16:creationId xmlns:a16="http://schemas.microsoft.com/office/drawing/2014/main" xmlns="" id="{D4C16088-6329-4074-A2D8-F1BD966FB6B8}"/>
              </a:ext>
            </a:extLst>
          </p:cNvPr>
          <p:cNvSpPr/>
          <p:nvPr/>
        </p:nvSpPr>
        <p:spPr>
          <a:xfrm>
            <a:off x="10041457" y="-2112"/>
            <a:ext cx="2209101" cy="686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a:extLst>
              <a:ext uri="{FF2B5EF4-FFF2-40B4-BE49-F238E27FC236}">
                <a16:creationId xmlns:a16="http://schemas.microsoft.com/office/drawing/2014/main" xmlns="" id="{D4C16088-6329-4074-A2D8-F1BD966FB6B8}"/>
              </a:ext>
            </a:extLst>
          </p:cNvPr>
          <p:cNvSpPr/>
          <p:nvPr/>
        </p:nvSpPr>
        <p:spPr>
          <a:xfrm rot="16200000">
            <a:off x="6046748" y="-6046754"/>
            <a:ext cx="98504" cy="12192005"/>
          </a:xfrm>
          <a:prstGeom prst="rect">
            <a:avLst/>
          </a:prstGeom>
          <a:gradFill flip="none" rotWithShape="1">
            <a:gsLst>
              <a:gs pos="30000">
                <a:schemeClr val="accent1">
                  <a:lumMod val="60000"/>
                  <a:lumOff val="40000"/>
                </a:schemeClr>
              </a:gs>
              <a:gs pos="0">
                <a:schemeClr val="accent1">
                  <a:lumMod val="50000"/>
                </a:schemeClr>
              </a:gs>
              <a:gs pos="53000">
                <a:schemeClr val="accent1">
                  <a:lumMod val="75000"/>
                </a:schemeClr>
              </a:gs>
              <a:gs pos="71000">
                <a:schemeClr val="accent1">
                  <a:lumMod val="50000"/>
                </a:schemeClr>
              </a:gs>
              <a:gs pos="100000">
                <a:schemeClr val="accent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p:cNvSpPr/>
          <p:nvPr/>
        </p:nvSpPr>
        <p:spPr>
          <a:xfrm>
            <a:off x="7860107" y="2011000"/>
            <a:ext cx="2151073" cy="1477328"/>
          </a:xfrm>
          <a:prstGeom prst="rect">
            <a:avLst/>
          </a:prstGeom>
          <a:effectLst/>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Enterprises of the Ministry of Industry and Trade</a:t>
            </a:r>
            <a:r>
              <a:rPr lang="ru-RU"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of the Russian </a:t>
            </a:r>
            <a:r>
              <a:rPr lang="en-US" b="1" dirty="0" smtClean="0">
                <a:latin typeface="Times New Roman" panose="02020603050405020304" pitchFamily="18" charset="0"/>
                <a:cs typeface="Times New Roman" panose="02020603050405020304" pitchFamily="18" charset="0"/>
              </a:rPr>
              <a:t>Federation</a:t>
            </a:r>
            <a:endParaRPr lang="ru-RU" sz="1700" b="1" dirty="0" smtClean="0">
              <a:solidFill>
                <a:schemeClr val="bg1"/>
              </a:solidFill>
              <a:latin typeface="Times New Roman" panose="02020603050405020304" pitchFamily="18" charset="0"/>
              <a:cs typeface="Times New Roman" panose="02020603050405020304" pitchFamily="18" charset="0"/>
            </a:endParaRPr>
          </a:p>
        </p:txBody>
      </p:sp>
      <p:sp>
        <p:nvSpPr>
          <p:cNvPr id="37" name="Прямоугольник 36"/>
          <p:cNvSpPr/>
          <p:nvPr/>
        </p:nvSpPr>
        <p:spPr>
          <a:xfrm>
            <a:off x="3558701" y="2315578"/>
            <a:ext cx="914400" cy="156982"/>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3"/>
              </a:solidFill>
            </a:endParaRPr>
          </a:p>
        </p:txBody>
      </p:sp>
      <p:sp>
        <p:nvSpPr>
          <p:cNvPr id="38" name="Стрелка вправо 37"/>
          <p:cNvSpPr/>
          <p:nvPr/>
        </p:nvSpPr>
        <p:spPr>
          <a:xfrm>
            <a:off x="7202660" y="2328282"/>
            <a:ext cx="934265" cy="296392"/>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рямоугольник 38"/>
          <p:cNvSpPr/>
          <p:nvPr/>
        </p:nvSpPr>
        <p:spPr>
          <a:xfrm>
            <a:off x="2166432" y="5421790"/>
            <a:ext cx="914400" cy="156982"/>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3"/>
              </a:solidFill>
            </a:endParaRPr>
          </a:p>
        </p:txBody>
      </p:sp>
      <p:sp>
        <p:nvSpPr>
          <p:cNvPr id="40" name="Стрелка вправо 39"/>
          <p:cNvSpPr/>
          <p:nvPr/>
        </p:nvSpPr>
        <p:spPr>
          <a:xfrm>
            <a:off x="5335415" y="5352085"/>
            <a:ext cx="934265" cy="296392"/>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2013193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a:extLst>
              <a:ext uri="{FF2B5EF4-FFF2-40B4-BE49-F238E27FC236}">
                <a16:creationId xmlns:a16="http://schemas.microsoft.com/office/drawing/2014/main" xmlns="" id="{C91D457D-1CD4-4B0C-AACD-1D0949EE208C}"/>
              </a:ext>
            </a:extLst>
          </p:cNvPr>
          <p:cNvSpPr/>
          <p:nvPr/>
        </p:nvSpPr>
        <p:spPr>
          <a:xfrm>
            <a:off x="0" y="98501"/>
            <a:ext cx="12192000" cy="892741"/>
          </a:xfrm>
          <a:prstGeom prst="rect">
            <a:avLst/>
          </a:prstGeom>
          <a:gradFill>
            <a:gsLst>
              <a:gs pos="63000">
                <a:srgbClr val="FBFBFB"/>
              </a:gs>
              <a:gs pos="34000">
                <a:srgbClr val="FBFBFB"/>
              </a:gs>
              <a:gs pos="81000">
                <a:schemeClr val="bg1"/>
              </a:gs>
              <a:gs pos="98000">
                <a:srgbClr val="E8E8E8"/>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a:extLst>
              <a:ext uri="{FF2B5EF4-FFF2-40B4-BE49-F238E27FC236}">
                <a16:creationId xmlns:a16="http://schemas.microsoft.com/office/drawing/2014/main" xmlns="" id="{D4C16088-6329-4074-A2D8-F1BD966FB6B8}"/>
              </a:ext>
            </a:extLst>
          </p:cNvPr>
          <p:cNvSpPr/>
          <p:nvPr/>
        </p:nvSpPr>
        <p:spPr>
          <a:xfrm>
            <a:off x="10041457" y="-2112"/>
            <a:ext cx="2209101" cy="686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50" name="Text Box 20"/>
          <p:cNvSpPr txBox="1">
            <a:spLocks noChangeArrowheads="1"/>
          </p:cNvSpPr>
          <p:nvPr/>
        </p:nvSpPr>
        <p:spPr bwMode="auto">
          <a:xfrm>
            <a:off x="2103211" y="576842"/>
            <a:ext cx="8300852" cy="707886"/>
          </a:xfrm>
          <a:prstGeom prst="rect">
            <a:avLst/>
          </a:prstGeom>
          <a:noFill/>
          <a:ln>
            <a:noFill/>
          </a:ln>
          <a:effectLst>
            <a:prstShdw prst="shdw13" dist="53882" dir="13500000">
              <a:schemeClr val="bg2">
                <a:alpha val="50000"/>
              </a:schemeClr>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None/>
            </a:pPr>
            <a:r>
              <a:rPr lang="en-US" altLang="ru-RU" sz="2000" b="1" i="1" dirty="0" smtClean="0">
                <a:solidFill>
                  <a:schemeClr val="bg1">
                    <a:lumMod val="50000"/>
                  </a:schemeClr>
                </a:solidFill>
                <a:latin typeface="+mn-lt"/>
                <a:cs typeface="Times New Roman" panose="02020603050405020304" pitchFamily="18" charset="0"/>
              </a:rPr>
              <a:t>New generation heat-resistant steels development for </a:t>
            </a:r>
            <a:r>
              <a:rPr lang="en-US" altLang="ru-RU" sz="2000" b="1" i="1" dirty="0" smtClean="0">
                <a:solidFill>
                  <a:schemeClr val="bg1">
                    <a:lumMod val="50000"/>
                  </a:schemeClr>
                </a:solidFill>
                <a:latin typeface="+mn-lt"/>
                <a:cs typeface="Times New Roman" panose="02020603050405020304" pitchFamily="18" charset="0"/>
              </a:rPr>
              <a:t>Thermal </a:t>
            </a:r>
            <a:r>
              <a:rPr lang="en-US" altLang="ru-RU" sz="2000" b="1" i="1" dirty="0" smtClean="0">
                <a:solidFill>
                  <a:schemeClr val="bg1">
                    <a:lumMod val="50000"/>
                  </a:schemeClr>
                </a:solidFill>
                <a:latin typeface="+mn-lt"/>
                <a:cs typeface="Times New Roman" panose="02020603050405020304" pitchFamily="18" charset="0"/>
              </a:rPr>
              <a:t>P</a:t>
            </a:r>
            <a:r>
              <a:rPr lang="en-US" altLang="ru-RU" sz="2000" b="1" i="1" dirty="0" smtClean="0">
                <a:solidFill>
                  <a:schemeClr val="bg1">
                    <a:lumMod val="50000"/>
                  </a:schemeClr>
                </a:solidFill>
                <a:latin typeface="+mn-lt"/>
                <a:cs typeface="Times New Roman" panose="02020603050405020304" pitchFamily="18" charset="0"/>
              </a:rPr>
              <a:t>ower </a:t>
            </a:r>
            <a:r>
              <a:rPr lang="en-US" altLang="ru-RU" sz="2000" b="1" i="1" dirty="0" smtClean="0">
                <a:solidFill>
                  <a:schemeClr val="bg1">
                    <a:lumMod val="50000"/>
                  </a:schemeClr>
                </a:solidFill>
                <a:latin typeface="+mn-lt"/>
                <a:cs typeface="Times New Roman" panose="02020603050405020304" pitchFamily="18" charset="0"/>
              </a:rPr>
              <a:t>P</a:t>
            </a:r>
            <a:r>
              <a:rPr lang="en-US" altLang="ru-RU" sz="2000" b="1" i="1" dirty="0" smtClean="0">
                <a:solidFill>
                  <a:schemeClr val="bg1">
                    <a:lumMod val="50000"/>
                  </a:schemeClr>
                </a:solidFill>
                <a:latin typeface="+mn-lt"/>
                <a:cs typeface="Times New Roman" panose="02020603050405020304" pitchFamily="18" charset="0"/>
              </a:rPr>
              <a:t>lants </a:t>
            </a:r>
            <a:r>
              <a:rPr lang="en-US" altLang="ru-RU" sz="2000" b="1" i="1" dirty="0" smtClean="0">
                <a:solidFill>
                  <a:schemeClr val="bg1">
                    <a:lumMod val="50000"/>
                  </a:schemeClr>
                </a:solidFill>
                <a:latin typeface="+mn-lt"/>
                <a:cs typeface="Times New Roman" panose="02020603050405020304" pitchFamily="18" charset="0"/>
              </a:rPr>
              <a:t>parts production </a:t>
            </a:r>
            <a:endParaRPr lang="ru-RU" altLang="ru-RU" sz="2000" b="1" i="1" dirty="0">
              <a:solidFill>
                <a:schemeClr val="bg1">
                  <a:lumMod val="50000"/>
                </a:schemeClr>
              </a:solidFill>
              <a:latin typeface="+mn-lt"/>
              <a:cs typeface="Times New Roman" panose="02020603050405020304" pitchFamily="18" charset="0"/>
            </a:endParaRPr>
          </a:p>
        </p:txBody>
      </p:sp>
      <p:sp>
        <p:nvSpPr>
          <p:cNvPr id="2052" name="Прямоугольник 20"/>
          <p:cNvSpPr>
            <a:spLocks noChangeArrowheads="1"/>
          </p:cNvSpPr>
          <p:nvPr/>
        </p:nvSpPr>
        <p:spPr bwMode="auto">
          <a:xfrm>
            <a:off x="5504862" y="3537771"/>
            <a:ext cx="4636665" cy="2554545"/>
          </a:xfrm>
          <a:prstGeom prst="rect">
            <a:avLst/>
          </a:prstGeom>
          <a:solidFill>
            <a:schemeClr val="bg1"/>
          </a:solidFill>
          <a:ln w="9525">
            <a:solidFill>
              <a:schemeClr val="bg1"/>
            </a:solid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ru-RU" altLang="ru-RU" sz="1300" b="1" dirty="0" smtClean="0">
                <a:latin typeface="Times New Roman" pitchFamily="18" charset="0"/>
                <a:cs typeface="Times New Roman" pitchFamily="18" charset="0"/>
              </a:rPr>
              <a:t> </a:t>
            </a:r>
            <a:r>
              <a:rPr lang="en-US" altLang="ru-RU" sz="1700" b="1" dirty="0" smtClean="0">
                <a:latin typeface="Times New Roman" pitchFamily="18" charset="0"/>
                <a:cs typeface="Times New Roman" pitchFamily="18" charset="0"/>
              </a:rPr>
              <a:t>Advantages of new technologies:</a:t>
            </a:r>
          </a:p>
          <a:p>
            <a:pPr eaLnBrk="1" hangingPunct="1">
              <a:spcBef>
                <a:spcPct val="0"/>
              </a:spcBef>
              <a:buFontTx/>
              <a:buChar char="-"/>
            </a:pPr>
            <a:r>
              <a:rPr lang="en-US" altLang="ru-RU" sz="1300" b="1" dirty="0" smtClean="0">
                <a:latin typeface="Times New Roman" pitchFamily="18" charset="0"/>
                <a:cs typeface="Times New Roman" pitchFamily="18" charset="0"/>
              </a:rPr>
              <a:t>s</a:t>
            </a:r>
            <a:r>
              <a:rPr lang="en-US" altLang="ru-RU" sz="1300" b="1" dirty="0" smtClean="0">
                <a:latin typeface="Times New Roman" pitchFamily="18" charset="0"/>
                <a:cs typeface="Times New Roman" pitchFamily="18" charset="0"/>
              </a:rPr>
              <a:t>ervice </a:t>
            </a:r>
            <a:r>
              <a:rPr lang="en-US" altLang="ru-RU" sz="1300" b="1" dirty="0" smtClean="0">
                <a:latin typeface="Times New Roman" pitchFamily="18" charset="0"/>
                <a:cs typeface="Times New Roman" pitchFamily="18" charset="0"/>
              </a:rPr>
              <a:t>life and safeness of constructions (equipment) made of new steels increases 1.5-2 times in comparison with existing </a:t>
            </a:r>
            <a:r>
              <a:rPr lang="en-US" altLang="ru-RU" sz="1300" b="1" dirty="0" smtClean="0">
                <a:latin typeface="Times New Roman" pitchFamily="18" charset="0"/>
                <a:cs typeface="Times New Roman" pitchFamily="18" charset="0"/>
              </a:rPr>
              <a:t>marks;</a:t>
            </a:r>
            <a:endParaRPr lang="en-US" altLang="ru-RU" sz="1300" b="1" dirty="0" smtClean="0">
              <a:latin typeface="Times New Roman" pitchFamily="18" charset="0"/>
              <a:cs typeface="Times New Roman" pitchFamily="18" charset="0"/>
            </a:endParaRPr>
          </a:p>
          <a:p>
            <a:pPr eaLnBrk="1" hangingPunct="1">
              <a:spcBef>
                <a:spcPct val="0"/>
              </a:spcBef>
              <a:buFontTx/>
              <a:buChar char="-"/>
            </a:pPr>
            <a:r>
              <a:rPr lang="en-US" altLang="ru-RU" sz="1300" b="1" dirty="0" smtClean="0">
                <a:latin typeface="Times New Roman" pitchFamily="18" charset="0"/>
                <a:cs typeface="Times New Roman" pitchFamily="18" charset="0"/>
              </a:rPr>
              <a:t>reduce of contaminants and impurity of metal for non-metallic inclusions increases the quality of </a:t>
            </a:r>
            <a:r>
              <a:rPr lang="en-US" altLang="ru-RU" sz="1300" b="1" dirty="0" smtClean="0">
                <a:latin typeface="Times New Roman" pitchFamily="18" charset="0"/>
                <a:cs typeface="Times New Roman" pitchFamily="18" charset="0"/>
              </a:rPr>
              <a:t>metal;</a:t>
            </a:r>
            <a:endParaRPr lang="en-US" altLang="ru-RU" sz="1300" b="1" dirty="0" smtClean="0">
              <a:latin typeface="Times New Roman" pitchFamily="18" charset="0"/>
              <a:cs typeface="Times New Roman" pitchFamily="18" charset="0"/>
            </a:endParaRPr>
          </a:p>
          <a:p>
            <a:pPr eaLnBrk="1" hangingPunct="1">
              <a:spcBef>
                <a:spcPct val="0"/>
              </a:spcBef>
              <a:buFontTx/>
              <a:buChar char="-"/>
            </a:pPr>
            <a:r>
              <a:rPr lang="en-US" altLang="ru-RU" sz="1300" b="1" dirty="0" smtClean="0">
                <a:latin typeface="Times New Roman" pitchFamily="18" charset="0"/>
                <a:cs typeface="Times New Roman" pitchFamily="18" charset="0"/>
              </a:rPr>
              <a:t>increase in long-term strength by 30% and operating temperature by 20-400</a:t>
            </a:r>
            <a:r>
              <a:rPr lang="ru-RU" altLang="ru-RU" sz="1300" b="1" baseline="30000" dirty="0" smtClean="0">
                <a:latin typeface="Times New Roman" pitchFamily="18" charset="0"/>
                <a:cs typeface="Times New Roman" pitchFamily="18" charset="0"/>
              </a:rPr>
              <a:t>0</a:t>
            </a:r>
            <a:r>
              <a:rPr lang="ru-RU" altLang="ru-RU" sz="1300" b="1" dirty="0" smtClean="0">
                <a:latin typeface="Times New Roman" pitchFamily="18" charset="0"/>
                <a:cs typeface="Times New Roman" pitchFamily="18" charset="0"/>
              </a:rPr>
              <a:t>С</a:t>
            </a:r>
            <a:r>
              <a:rPr lang="en-US" altLang="ru-RU" sz="1300" b="1" dirty="0" smtClean="0">
                <a:latin typeface="Times New Roman" pitchFamily="18" charset="0"/>
                <a:cs typeface="Times New Roman" pitchFamily="18" charset="0"/>
              </a:rPr>
              <a:t>;</a:t>
            </a:r>
            <a:endParaRPr lang="en-US" altLang="ru-RU" sz="1300" b="1" dirty="0" smtClean="0">
              <a:latin typeface="Times New Roman" pitchFamily="18" charset="0"/>
              <a:cs typeface="Times New Roman" pitchFamily="18" charset="0"/>
            </a:endParaRPr>
          </a:p>
          <a:p>
            <a:pPr eaLnBrk="1" hangingPunct="1">
              <a:spcBef>
                <a:spcPct val="0"/>
              </a:spcBef>
              <a:buFontTx/>
              <a:buChar char="-"/>
            </a:pPr>
            <a:r>
              <a:rPr lang="en-US" altLang="ru-RU" sz="1300" b="1" dirty="0" smtClean="0">
                <a:latin typeface="Times New Roman" pitchFamily="18" charset="0"/>
                <a:cs typeface="Times New Roman" pitchFamily="18" charset="0"/>
              </a:rPr>
              <a:t>labor costs reduction (by 12-15%), improvement of technological processes within production safety rise (including environmental)</a:t>
            </a:r>
          </a:p>
          <a:p>
            <a:pPr eaLnBrk="1" hangingPunct="1">
              <a:spcBef>
                <a:spcPct val="0"/>
              </a:spcBef>
              <a:buFontTx/>
              <a:buChar char="-"/>
            </a:pPr>
            <a:r>
              <a:rPr lang="en-US" altLang="ru-RU" sz="1300" b="1" dirty="0" smtClean="0">
                <a:latin typeface="Times New Roman" pitchFamily="18" charset="0"/>
                <a:cs typeface="Times New Roman" pitchFamily="18" charset="0"/>
              </a:rPr>
              <a:t>30-40% increase </a:t>
            </a:r>
            <a:r>
              <a:rPr lang="en-US" altLang="ru-RU" sz="1300" b="1" dirty="0" smtClean="0">
                <a:latin typeface="Times New Roman" pitchFamily="18" charset="0"/>
                <a:cs typeface="Times New Roman" pitchFamily="18" charset="0"/>
              </a:rPr>
              <a:t>of threshold </a:t>
            </a:r>
            <a:r>
              <a:rPr lang="en-US" altLang="ru-RU" sz="1300" b="1" dirty="0" smtClean="0">
                <a:latin typeface="Times New Roman" pitchFamily="18" charset="0"/>
                <a:cs typeface="Times New Roman" pitchFamily="18" charset="0"/>
              </a:rPr>
              <a:t>stress intensity factor.</a:t>
            </a:r>
            <a:endParaRPr lang="ru-RU" altLang="ru-RU" sz="1300" b="1" dirty="0">
              <a:latin typeface="Times New Roman" pitchFamily="18" charset="0"/>
              <a:cs typeface="Times New Roman" pitchFamily="18" charset="0"/>
            </a:endParaRPr>
          </a:p>
        </p:txBody>
      </p:sp>
      <p:graphicFrame>
        <p:nvGraphicFramePr>
          <p:cNvPr id="23" name="Group 323"/>
          <p:cNvGraphicFramePr>
            <a:graphicFrameLocks noGrp="1"/>
          </p:cNvGraphicFramePr>
          <p:nvPr>
            <p:extLst>
              <p:ext uri="{D42A27DB-BD31-4B8C-83A1-F6EECF244321}">
                <p14:modId xmlns="" xmlns:p14="http://schemas.microsoft.com/office/powerpoint/2010/main" val="1654670383"/>
              </p:ext>
            </p:extLst>
          </p:nvPr>
        </p:nvGraphicFramePr>
        <p:xfrm>
          <a:off x="308759" y="1330035"/>
          <a:ext cx="5196104" cy="3430387"/>
        </p:xfrm>
        <a:graphic>
          <a:graphicData uri="http://schemas.openxmlformats.org/drawingml/2006/table">
            <a:tbl>
              <a:tblPr/>
              <a:tblGrid>
                <a:gridCol w="1876372">
                  <a:extLst>
                    <a:ext uri="{9D8B030D-6E8A-4147-A177-3AD203B41FA5}">
                      <a16:colId xmlns:a16="http://schemas.microsoft.com/office/drawing/2014/main" xmlns="" val="20000"/>
                    </a:ext>
                  </a:extLst>
                </a:gridCol>
                <a:gridCol w="1302028">
                  <a:extLst>
                    <a:ext uri="{9D8B030D-6E8A-4147-A177-3AD203B41FA5}">
                      <a16:colId xmlns:a16="http://schemas.microsoft.com/office/drawing/2014/main" xmlns="" val="20001"/>
                    </a:ext>
                  </a:extLst>
                </a:gridCol>
                <a:gridCol w="1017669">
                  <a:extLst>
                    <a:ext uri="{9D8B030D-6E8A-4147-A177-3AD203B41FA5}">
                      <a16:colId xmlns:a16="http://schemas.microsoft.com/office/drawing/2014/main" xmlns="" val="20002"/>
                    </a:ext>
                  </a:extLst>
                </a:gridCol>
                <a:gridCol w="1000035">
                  <a:extLst>
                    <a:ext uri="{9D8B030D-6E8A-4147-A177-3AD203B41FA5}">
                      <a16:colId xmlns:a16="http://schemas.microsoft.com/office/drawing/2014/main" xmlns="" val="20003"/>
                    </a:ext>
                  </a:extLst>
                </a:gridCol>
              </a:tblGrid>
              <a:tr h="73184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AU" sz="900" b="1" kern="1200" dirty="0" smtClean="0">
                          <a:solidFill>
                            <a:schemeClr val="tx1"/>
                          </a:solidFill>
                          <a:latin typeface="Times New Roman" pitchFamily="18" charset="0"/>
                          <a:ea typeface="+mn-ea"/>
                          <a:cs typeface="Times New Roman" pitchFamily="18" charset="0"/>
                        </a:rPr>
                        <a:t>Properties (parameters</a:t>
                      </a:r>
                      <a:r>
                        <a:rPr lang="ru-RU" sz="900" b="1" kern="1200" dirty="0" smtClean="0">
                          <a:solidFill>
                            <a:schemeClr val="tx1"/>
                          </a:solidFill>
                          <a:latin typeface="Times New Roman" pitchFamily="18" charset="0"/>
                          <a:ea typeface="+mn-ea"/>
                          <a:cs typeface="Times New Roman" pitchFamily="18" charset="0"/>
                        </a:rPr>
                        <a:t>)</a:t>
                      </a:r>
                      <a:endParaRPr lang="ru-RU" sz="900" b="1" kern="1200" dirty="0">
                        <a:solidFill>
                          <a:schemeClr val="tx1"/>
                        </a:solidFill>
                        <a:latin typeface="Times New Roman" pitchFamily="18" charset="0"/>
                        <a:ea typeface="+mn-ea"/>
                        <a:cs typeface="Times New Roman" pitchFamily="18"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AU" sz="1050" b="1" kern="1200" dirty="0" smtClean="0">
                          <a:solidFill>
                            <a:schemeClr val="tx1"/>
                          </a:solidFill>
                          <a:latin typeface="Times New Roman" pitchFamily="18" charset="0"/>
                          <a:ea typeface="+mn-ea"/>
                          <a:cs typeface="Times New Roman" pitchFamily="18" charset="0"/>
                        </a:rPr>
                        <a:t>Analogues</a:t>
                      </a:r>
                    </a:p>
                    <a:p>
                      <a:pPr marL="0" marR="0" lvl="0" indent="0" algn="ctr" defTabSz="914400" rtl="0" eaLnBrk="0" fontAlgn="base" latinLnBrk="0" hangingPunct="0">
                        <a:lnSpc>
                          <a:spcPct val="100000"/>
                        </a:lnSpc>
                        <a:spcBef>
                          <a:spcPct val="0"/>
                        </a:spcBef>
                        <a:spcAft>
                          <a:spcPct val="0"/>
                        </a:spcAft>
                        <a:buClrTx/>
                        <a:buSzTx/>
                        <a:buFontTx/>
                        <a:buNone/>
                        <a:tabLst/>
                      </a:pPr>
                      <a:r>
                        <a:rPr lang="ru-RU" sz="1050" b="1" kern="1200" dirty="0" smtClean="0">
                          <a:solidFill>
                            <a:schemeClr val="tx1"/>
                          </a:solidFill>
                          <a:latin typeface="Times New Roman" pitchFamily="18" charset="0"/>
                          <a:ea typeface="+mn-ea"/>
                          <a:cs typeface="Times New Roman" pitchFamily="18" charset="0"/>
                        </a:rPr>
                        <a:t>(</a:t>
                      </a:r>
                      <a:r>
                        <a:rPr lang="ru-RU" sz="1050" b="1" kern="1200" dirty="0" smtClean="0">
                          <a:solidFill>
                            <a:schemeClr val="tx1"/>
                          </a:solidFill>
                          <a:latin typeface="Times New Roman" pitchFamily="18" charset="0"/>
                          <a:ea typeface="+mn-ea"/>
                          <a:cs typeface="Times New Roman" pitchFamily="18" charset="0"/>
                        </a:rPr>
                        <a:t>12Х1МФ) </a:t>
                      </a:r>
                      <a:endParaRPr lang="ru-RU" sz="1050" b="1" kern="1200" dirty="0">
                        <a:solidFill>
                          <a:schemeClr val="tx1"/>
                        </a:solidFill>
                        <a:latin typeface="Times New Roman" pitchFamily="18"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ru-RU" sz="1050" b="1" kern="1200" dirty="0">
                        <a:solidFill>
                          <a:schemeClr val="tx1"/>
                        </a:solidFill>
                        <a:latin typeface="Times New Roman" pitchFamily="18" charset="0"/>
                        <a:ea typeface="+mn-ea"/>
                        <a:cs typeface="Times New Roman" pitchFamily="18"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AU" sz="1050" b="1" kern="1200" dirty="0" smtClean="0">
                          <a:solidFill>
                            <a:schemeClr val="tx1"/>
                          </a:solidFill>
                          <a:latin typeface="Times New Roman" pitchFamily="18" charset="0"/>
                          <a:ea typeface="+mn-ea"/>
                          <a:cs typeface="Times New Roman" pitchFamily="18" charset="0"/>
                        </a:rPr>
                        <a:t>Foreign analogues</a:t>
                      </a:r>
                    </a:p>
                    <a:p>
                      <a:pPr marL="0" marR="0" lvl="0" indent="0" algn="ctr" defTabSz="914400" rtl="0" eaLnBrk="0" fontAlgn="base" latinLnBrk="0" hangingPunct="0">
                        <a:lnSpc>
                          <a:spcPct val="100000"/>
                        </a:lnSpc>
                        <a:spcBef>
                          <a:spcPct val="0"/>
                        </a:spcBef>
                        <a:spcAft>
                          <a:spcPct val="0"/>
                        </a:spcAft>
                        <a:buClrTx/>
                        <a:buSzTx/>
                        <a:buFontTx/>
                        <a:buNone/>
                        <a:tabLst/>
                      </a:pPr>
                      <a:r>
                        <a:rPr lang="ru-RU" sz="1050" b="1" kern="1200" dirty="0" smtClean="0">
                          <a:solidFill>
                            <a:schemeClr val="tx1"/>
                          </a:solidFill>
                          <a:latin typeface="Times New Roman" pitchFamily="18" charset="0"/>
                          <a:ea typeface="+mn-ea"/>
                          <a:cs typeface="Times New Roman" pitchFamily="18" charset="0"/>
                        </a:rPr>
                        <a:t>(</a:t>
                      </a:r>
                      <a:r>
                        <a:rPr lang="ru-RU" sz="1050" b="1" kern="1200" dirty="0">
                          <a:solidFill>
                            <a:schemeClr val="tx1"/>
                          </a:solidFill>
                          <a:latin typeface="Times New Roman" pitchFamily="18" charset="0"/>
                          <a:ea typeface="+mn-ea"/>
                          <a:cs typeface="Times New Roman" pitchFamily="18" charset="0"/>
                        </a:rPr>
                        <a:t>14MoV6-3)</a:t>
                      </a:r>
                    </a:p>
                    <a:p>
                      <a:pPr marL="0" marR="0" lvl="0" indent="0" algn="ctr" defTabSz="914400" rtl="0" eaLnBrk="0" fontAlgn="base" latinLnBrk="0" hangingPunct="0">
                        <a:lnSpc>
                          <a:spcPct val="100000"/>
                        </a:lnSpc>
                        <a:spcBef>
                          <a:spcPct val="0"/>
                        </a:spcBef>
                        <a:spcAft>
                          <a:spcPct val="0"/>
                        </a:spcAft>
                        <a:buClrTx/>
                        <a:buSzTx/>
                        <a:buFontTx/>
                        <a:buNone/>
                        <a:tabLst/>
                      </a:pPr>
                      <a:endParaRPr lang="ru-RU" sz="1050" b="1" kern="1200" dirty="0">
                        <a:solidFill>
                          <a:schemeClr val="tx1"/>
                        </a:solidFill>
                        <a:latin typeface="Times New Roman" pitchFamily="18" charset="0"/>
                        <a:ea typeface="+mn-ea"/>
                        <a:cs typeface="Times New Roman" pitchFamily="18"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AU" sz="1050" b="1" kern="1200" dirty="0" smtClean="0">
                          <a:solidFill>
                            <a:schemeClr val="tx1"/>
                          </a:solidFill>
                          <a:latin typeface="Times New Roman" pitchFamily="18" charset="0"/>
                          <a:ea typeface="+mn-ea"/>
                          <a:cs typeface="Times New Roman" pitchFamily="18" charset="0"/>
                        </a:rPr>
                        <a:t>Expected</a:t>
                      </a:r>
                      <a:endParaRPr lang="ru-RU" sz="1050" b="1" kern="1200" dirty="0">
                        <a:solidFill>
                          <a:schemeClr val="tx1"/>
                        </a:solidFill>
                        <a:latin typeface="Times New Roman" pitchFamily="18" charset="0"/>
                        <a:ea typeface="+mn-ea"/>
                        <a:cs typeface="Times New Roman" pitchFamily="18"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365926">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U</a:t>
                      </a:r>
                      <a:r>
                        <a:rPr kumimoji="0" lang="ru-RU" sz="900" b="1" i="0" u="none" strike="noStrike" kern="1200" cap="none" normalizeH="0" baseline="0" dirty="0" err="1" smtClean="0">
                          <a:ln>
                            <a:noFill/>
                          </a:ln>
                          <a:solidFill>
                            <a:schemeClr val="tx1"/>
                          </a:solidFill>
                          <a:effectLst/>
                          <a:latin typeface="Times New Roman" pitchFamily="18" charset="0"/>
                          <a:ea typeface="Arial Unicode MS" pitchFamily="34" charset="-128"/>
                          <a:cs typeface="Times New Roman" pitchFamily="18" charset="0"/>
                        </a:rPr>
                        <a:t>ltimate</a:t>
                      </a:r>
                      <a:r>
                        <a:rPr kumimoji="0" lang="ru-RU" sz="900" b="1" i="0" u="none" strike="noStrike" kern="1200"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 </a:t>
                      </a:r>
                      <a:r>
                        <a:rPr kumimoji="0" lang="ru-RU" sz="900" b="1" i="0" u="none" strike="noStrike" kern="1200" cap="none" normalizeH="0" baseline="0" dirty="0" err="1" smtClean="0">
                          <a:ln>
                            <a:noFill/>
                          </a:ln>
                          <a:solidFill>
                            <a:schemeClr val="tx1"/>
                          </a:solidFill>
                          <a:effectLst/>
                          <a:latin typeface="Times New Roman" pitchFamily="18" charset="0"/>
                          <a:ea typeface="Arial Unicode MS" pitchFamily="34" charset="-128"/>
                          <a:cs typeface="Times New Roman" pitchFamily="18" charset="0"/>
                        </a:rPr>
                        <a:t>strength</a:t>
                      </a:r>
                      <a:endParaRPr kumimoji="0" lang="ru-RU" sz="900" b="1" i="0" u="none" strike="noStrike" kern="1200" cap="none" normalizeH="0" baseline="0" dirty="0" smtClean="0">
                        <a:ln>
                          <a:noFill/>
                        </a:ln>
                        <a:solidFill>
                          <a:schemeClr val="tx1"/>
                        </a:solidFill>
                        <a:effectLst/>
                        <a:latin typeface="Times New Roman" pitchFamily="18" charset="0"/>
                        <a:ea typeface="Arial Unicode MS"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 </a:t>
                      </a:r>
                      <a:r>
                        <a:rPr kumimoji="0" lang="ru-RU" sz="900" b="1" i="0" u="none" strike="noStrike" cap="none" normalizeH="0" baseline="0" dirty="0" err="1" smtClean="0">
                          <a:ln>
                            <a:noFill/>
                          </a:ln>
                          <a:solidFill>
                            <a:schemeClr val="tx1"/>
                          </a:solidFill>
                          <a:effectLst/>
                          <a:latin typeface="Times New Roman" pitchFamily="18" charset="0"/>
                          <a:ea typeface="Arial Unicode MS" pitchFamily="34" charset="-128"/>
                          <a:cs typeface="Times New Roman" pitchFamily="18" charset="0"/>
                        </a:rPr>
                        <a:t>σ</a:t>
                      </a:r>
                      <a:r>
                        <a:rPr kumimoji="0" lang="ru-RU" sz="900" b="1" i="0" u="none" strike="noStrike" cap="none" normalizeH="0" baseline="-30000" dirty="0" err="1" smtClean="0">
                          <a:ln>
                            <a:noFill/>
                          </a:ln>
                          <a:solidFill>
                            <a:schemeClr val="tx1"/>
                          </a:solidFill>
                          <a:effectLst/>
                          <a:latin typeface="Times New Roman" pitchFamily="18" charset="0"/>
                          <a:ea typeface="Arial Unicode MS" pitchFamily="34" charset="-128"/>
                          <a:cs typeface="Times New Roman" pitchFamily="18" charset="0"/>
                        </a:rPr>
                        <a:t>в</a:t>
                      </a:r>
                      <a:r>
                        <a:rPr kumimoji="0" lang="ru-RU" sz="900" b="1" i="0" u="none" strike="noStrike" cap="none" normalizeH="0" baseline="0" dirty="0" err="1" smtClean="0">
                          <a:ln>
                            <a:noFill/>
                          </a:ln>
                          <a:solidFill>
                            <a:schemeClr val="tx1"/>
                          </a:solidFill>
                          <a:effectLst/>
                          <a:latin typeface="Times New Roman" pitchFamily="18" charset="0"/>
                          <a:ea typeface="Arial Unicode MS" pitchFamily="34" charset="-128"/>
                          <a:cs typeface="Times New Roman" pitchFamily="18" charset="0"/>
                        </a:rPr>
                        <a:t>,</a:t>
                      </a:r>
                      <a:r>
                        <a:rPr kumimoji="0" lang="ru-RU"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 </a:t>
                      </a:r>
                      <a:r>
                        <a:rPr kumimoji="0" lang="en-US"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N</a:t>
                      </a:r>
                      <a:r>
                        <a:rPr kumimoji="0" lang="ru-RU"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a:t>
                      </a:r>
                      <a:r>
                        <a:rPr kumimoji="0" lang="en-US"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mm</a:t>
                      </a:r>
                      <a:r>
                        <a:rPr kumimoji="0" lang="ru-RU" sz="900" b="1" i="0" u="none" strike="noStrike" cap="none" normalizeH="0" baseline="30000" dirty="0" smtClean="0">
                          <a:ln>
                            <a:noFill/>
                          </a:ln>
                          <a:solidFill>
                            <a:schemeClr val="tx1"/>
                          </a:solidFill>
                          <a:effectLst/>
                          <a:latin typeface="Times New Roman" pitchFamily="18" charset="0"/>
                          <a:ea typeface="Arial Unicode MS" pitchFamily="34" charset="-128"/>
                          <a:cs typeface="Times New Roman" pitchFamily="18" charset="0"/>
                        </a:rPr>
                        <a:t>2</a:t>
                      </a:r>
                      <a:endParaRPr kumimoji="0" lang="ru-RU" sz="900" b="1" i="0" u="none" strike="noStrike" cap="none" normalizeH="0" baseline="0" dirty="0">
                        <a:ln>
                          <a:noFill/>
                        </a:ln>
                        <a:solidFill>
                          <a:schemeClr val="tx1"/>
                        </a:solidFill>
                        <a:effectLst/>
                        <a:latin typeface="Times New Roman" pitchFamily="18" charset="0"/>
                        <a:ea typeface="Arial Unicode MS" pitchFamily="34" charset="-128"/>
                        <a:cs typeface="Times New Roman" pitchFamily="18"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050" b="1" i="0" u="none" strike="noStrike" cap="none" normalizeH="0" baseline="0" dirty="0">
                          <a:ln>
                            <a:noFill/>
                          </a:ln>
                          <a:solidFill>
                            <a:sysClr val="windowText" lastClr="000000"/>
                          </a:solidFill>
                          <a:effectLst/>
                          <a:latin typeface="Times New Roman" pitchFamily="18" charset="0"/>
                          <a:ea typeface="Arial Unicode MS" pitchFamily="34" charset="-128"/>
                          <a:cs typeface="Times New Roman" pitchFamily="18" charset="0"/>
                        </a:rPr>
                        <a:t>410-600</a:t>
                      </a: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050" b="1" i="0" u="none" strike="noStrike" cap="none" normalizeH="0" baseline="0" dirty="0">
                          <a:ln>
                            <a:noFill/>
                          </a:ln>
                          <a:solidFill>
                            <a:sysClr val="windowText" lastClr="000000"/>
                          </a:solidFill>
                          <a:effectLst/>
                          <a:latin typeface="Times New Roman" pitchFamily="18" charset="0"/>
                          <a:cs typeface="Times New Roman" pitchFamily="18" charset="0"/>
                        </a:rPr>
                        <a:t>490-640</a:t>
                      </a: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050" b="1" i="0" u="none" strike="noStrike" cap="none" normalizeH="0" baseline="0" dirty="0">
                          <a:ln>
                            <a:noFill/>
                          </a:ln>
                          <a:solidFill>
                            <a:sysClr val="windowText" lastClr="000000"/>
                          </a:solidFill>
                          <a:effectLst/>
                          <a:latin typeface="Times New Roman" pitchFamily="18" charset="0"/>
                          <a:ea typeface="Arial Unicode MS" pitchFamily="34" charset="-128"/>
                          <a:cs typeface="Times New Roman" pitchFamily="18" charset="0"/>
                        </a:rPr>
                        <a:t>≥600</a:t>
                      </a: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228707">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Y</a:t>
                      </a:r>
                      <a:r>
                        <a:rPr kumimoji="0" lang="ru-RU" sz="900" b="1" i="0" u="none" strike="noStrike" kern="1200" cap="none" normalizeH="0" baseline="0" dirty="0" err="1" smtClean="0">
                          <a:ln>
                            <a:noFill/>
                          </a:ln>
                          <a:solidFill>
                            <a:schemeClr val="tx1"/>
                          </a:solidFill>
                          <a:effectLst/>
                          <a:latin typeface="Times New Roman" pitchFamily="18" charset="0"/>
                          <a:ea typeface="Arial Unicode MS" pitchFamily="34" charset="-128"/>
                          <a:cs typeface="Times New Roman" pitchFamily="18" charset="0"/>
                        </a:rPr>
                        <a:t>ield</a:t>
                      </a:r>
                      <a:r>
                        <a:rPr kumimoji="0" lang="ru-RU" sz="900" b="1" i="0" u="none" strike="noStrike" kern="1200"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 </a:t>
                      </a:r>
                      <a:r>
                        <a:rPr kumimoji="0" lang="ru-RU" sz="900" b="1" i="0" u="none" strike="noStrike" kern="1200" cap="none" normalizeH="0" baseline="0" dirty="0" err="1" smtClean="0">
                          <a:ln>
                            <a:noFill/>
                          </a:ln>
                          <a:solidFill>
                            <a:schemeClr val="tx1"/>
                          </a:solidFill>
                          <a:effectLst/>
                          <a:latin typeface="Times New Roman" pitchFamily="18" charset="0"/>
                          <a:ea typeface="Arial Unicode MS" pitchFamily="34" charset="-128"/>
                          <a:cs typeface="Times New Roman" pitchFamily="18" charset="0"/>
                        </a:rPr>
                        <a:t>strength</a:t>
                      </a:r>
                      <a:endParaRPr kumimoji="0" lang="ru-RU" sz="900" b="1" i="0" u="none" strike="noStrike" kern="1200" cap="none" normalizeH="0" baseline="0" dirty="0" smtClean="0">
                        <a:ln>
                          <a:noFill/>
                        </a:ln>
                        <a:solidFill>
                          <a:schemeClr val="tx1"/>
                        </a:solidFill>
                        <a:effectLst/>
                        <a:latin typeface="Times New Roman" pitchFamily="18" charset="0"/>
                        <a:ea typeface="Arial Unicode MS"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 σ</a:t>
                      </a:r>
                      <a:r>
                        <a:rPr kumimoji="0" lang="ru-RU" sz="900" b="1" i="0" u="none" strike="noStrike" cap="none" normalizeH="0" baseline="-30000" dirty="0" smtClean="0">
                          <a:ln>
                            <a:noFill/>
                          </a:ln>
                          <a:solidFill>
                            <a:schemeClr val="tx1"/>
                          </a:solidFill>
                          <a:effectLst/>
                          <a:latin typeface="Times New Roman" pitchFamily="18" charset="0"/>
                          <a:ea typeface="Arial Unicode MS" pitchFamily="34" charset="-128"/>
                          <a:cs typeface="Times New Roman" pitchFamily="18" charset="0"/>
                        </a:rPr>
                        <a:t>0,2</a:t>
                      </a:r>
                      <a:r>
                        <a:rPr kumimoji="0" lang="ru-RU"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 </a:t>
                      </a:r>
                      <a:r>
                        <a:rPr kumimoji="0" lang="en-US"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N</a:t>
                      </a:r>
                      <a:r>
                        <a:rPr kumimoji="0" lang="ru-RU"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a:t>
                      </a:r>
                      <a:r>
                        <a:rPr kumimoji="0" lang="en-US"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mm</a:t>
                      </a:r>
                      <a:r>
                        <a:rPr kumimoji="0" lang="ru-RU" sz="900" b="1" i="0" u="none" strike="noStrike" cap="none" normalizeH="0" baseline="30000" dirty="0" smtClean="0">
                          <a:ln>
                            <a:noFill/>
                          </a:ln>
                          <a:solidFill>
                            <a:schemeClr val="tx1"/>
                          </a:solidFill>
                          <a:effectLst/>
                          <a:latin typeface="Times New Roman" pitchFamily="18" charset="0"/>
                          <a:ea typeface="Arial Unicode MS" pitchFamily="34" charset="-128"/>
                          <a:cs typeface="Times New Roman" pitchFamily="18" charset="0"/>
                        </a:rPr>
                        <a:t>2</a:t>
                      </a:r>
                      <a:endParaRPr kumimoji="0" lang="ru-RU" sz="900" b="1" i="0" u="none" strike="noStrike" cap="none" normalizeH="0" baseline="0" dirty="0">
                        <a:ln>
                          <a:noFill/>
                        </a:ln>
                        <a:solidFill>
                          <a:schemeClr val="tx1"/>
                        </a:solidFill>
                        <a:effectLst/>
                        <a:latin typeface="Times New Roman" pitchFamily="18" charset="0"/>
                        <a:ea typeface="Arial Unicode MS" pitchFamily="34" charset="-128"/>
                        <a:cs typeface="Times New Roman" pitchFamily="18"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050" b="1" i="0" u="none" strike="noStrike" cap="none" normalizeH="0" baseline="0" dirty="0">
                          <a:ln>
                            <a:noFill/>
                          </a:ln>
                          <a:solidFill>
                            <a:sysClr val="windowText" lastClr="000000"/>
                          </a:solidFill>
                          <a:effectLst/>
                          <a:latin typeface="Times New Roman" pitchFamily="18" charset="0"/>
                          <a:ea typeface="Arial Unicode MS" pitchFamily="34" charset="-128"/>
                          <a:cs typeface="Times New Roman" pitchFamily="18" charset="0"/>
                        </a:rPr>
                        <a:t>255-290</a:t>
                      </a: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050" b="1" i="0" u="none" strike="noStrike" cap="none" normalizeH="0" baseline="0" dirty="0">
                          <a:ln>
                            <a:noFill/>
                          </a:ln>
                          <a:solidFill>
                            <a:sysClr val="windowText" lastClr="000000"/>
                          </a:solidFill>
                          <a:effectLst/>
                          <a:latin typeface="Times New Roman" pitchFamily="18" charset="0"/>
                          <a:cs typeface="Times New Roman" pitchFamily="18" charset="0"/>
                        </a:rPr>
                        <a:t>345</a:t>
                      </a: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050" b="1" i="0" u="none" strike="noStrike" cap="none" normalizeH="0" baseline="0" dirty="0">
                          <a:ln>
                            <a:noFill/>
                          </a:ln>
                          <a:solidFill>
                            <a:sysClr val="windowText" lastClr="000000"/>
                          </a:solidFill>
                          <a:effectLst/>
                          <a:latin typeface="Times New Roman" pitchFamily="18" charset="0"/>
                          <a:ea typeface="Arial Unicode MS" pitchFamily="34" charset="-128"/>
                          <a:cs typeface="Times New Roman" pitchFamily="18" charset="0"/>
                        </a:rPr>
                        <a:t>≥350</a:t>
                      </a: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503145">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I</a:t>
                      </a:r>
                      <a:r>
                        <a:rPr kumimoji="0" lang="ru-RU" sz="900" b="1" i="0" u="none" strike="noStrike" kern="1200" cap="none" normalizeH="0" baseline="0" dirty="0" err="1" smtClean="0">
                          <a:ln>
                            <a:noFill/>
                          </a:ln>
                          <a:solidFill>
                            <a:schemeClr val="tx1"/>
                          </a:solidFill>
                          <a:effectLst/>
                          <a:latin typeface="Times New Roman" pitchFamily="18" charset="0"/>
                          <a:ea typeface="Arial Unicode MS" pitchFamily="34" charset="-128"/>
                          <a:cs typeface="Times New Roman" pitchFamily="18" charset="0"/>
                        </a:rPr>
                        <a:t>mpact</a:t>
                      </a:r>
                      <a:r>
                        <a:rPr kumimoji="0" lang="ru-RU" sz="900" b="1" i="0" u="none" strike="noStrike" kern="1200"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 </a:t>
                      </a:r>
                      <a:r>
                        <a:rPr kumimoji="0" lang="ru-RU" sz="900" b="1" i="0" u="none" strike="noStrike" kern="1200" cap="none" normalizeH="0" baseline="0" dirty="0" err="1" smtClean="0">
                          <a:ln>
                            <a:noFill/>
                          </a:ln>
                          <a:solidFill>
                            <a:schemeClr val="tx1"/>
                          </a:solidFill>
                          <a:effectLst/>
                          <a:latin typeface="Times New Roman" pitchFamily="18" charset="0"/>
                          <a:ea typeface="Arial Unicode MS" pitchFamily="34" charset="-128"/>
                          <a:cs typeface="Times New Roman" pitchFamily="18" charset="0"/>
                        </a:rPr>
                        <a:t>strength</a:t>
                      </a:r>
                      <a:endParaRPr kumimoji="0" lang="ru-RU" sz="900" b="1" i="0" u="none" strike="noStrike" kern="1200" cap="none" normalizeH="0" baseline="0" dirty="0">
                        <a:ln>
                          <a:noFill/>
                        </a:ln>
                        <a:solidFill>
                          <a:schemeClr val="tx1"/>
                        </a:solidFill>
                        <a:effectLst/>
                        <a:latin typeface="Times New Roman" pitchFamily="18" charset="0"/>
                        <a:ea typeface="Arial Unicode MS"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900" b="1" i="0" u="sng"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КС</a:t>
                      </a:r>
                      <a:r>
                        <a:rPr kumimoji="0" lang="en-US" sz="900" b="1" i="0" u="sng"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V</a:t>
                      </a:r>
                      <a:r>
                        <a:rPr kumimoji="0" lang="ru-RU" sz="900" b="1" i="0" u="sng"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a:t>
                      </a:r>
                      <a:r>
                        <a:rPr lang="en-AU" sz="900" b="1" i="0" u="sng" strike="noStrike" kern="1200" dirty="0" smtClean="0">
                          <a:solidFill>
                            <a:schemeClr val="tx1"/>
                          </a:solidFill>
                          <a:latin typeface="Times New Roman" pitchFamily="18" charset="0"/>
                          <a:ea typeface="+mn-ea"/>
                          <a:cs typeface="Times New Roman" pitchFamily="18" charset="0"/>
                          <a:hlinkClick r:id="rId3"/>
                        </a:rPr>
                        <a:t> </a:t>
                      </a:r>
                      <a:r>
                        <a:rPr lang="ru-RU" sz="900" b="1" i="0" u="sng" kern="1200" dirty="0" smtClean="0">
                          <a:solidFill>
                            <a:schemeClr val="tx1"/>
                          </a:solidFill>
                          <a:latin typeface="Times New Roman" pitchFamily="18" charset="0"/>
                          <a:ea typeface="+mn-ea"/>
                          <a:cs typeface="Times New Roman" pitchFamily="18" charset="0"/>
                        </a:rPr>
                        <a:t>J/cm2</a:t>
                      </a:r>
                      <a:r>
                        <a:rPr lang="ru-RU" sz="900" b="1" u="sng" kern="1200" dirty="0" smtClean="0">
                          <a:solidFill>
                            <a:schemeClr val="tx1"/>
                          </a:solidFill>
                          <a:latin typeface="Times New Roman" pitchFamily="18" charset="0"/>
                          <a:ea typeface="+mn-ea"/>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KCU</a:t>
                      </a:r>
                      <a:r>
                        <a:rPr kumimoji="0" lang="ru-RU"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 </a:t>
                      </a:r>
                      <a:r>
                        <a:rPr lang="ru-RU" sz="900" b="1" i="0" u="none" kern="1200" dirty="0" smtClean="0">
                          <a:solidFill>
                            <a:schemeClr val="tx1"/>
                          </a:solidFill>
                          <a:latin typeface="Times New Roman" pitchFamily="18" charset="0"/>
                          <a:ea typeface="+mn-ea"/>
                          <a:cs typeface="Times New Roman" pitchFamily="18" charset="0"/>
                        </a:rPr>
                        <a:t>J/cm2</a:t>
                      </a:r>
                      <a:r>
                        <a:rPr lang="ru-RU" sz="900" b="1" u="none" kern="1200" dirty="0" smtClean="0">
                          <a:solidFill>
                            <a:schemeClr val="tx1"/>
                          </a:solidFill>
                          <a:latin typeface="Times New Roman" pitchFamily="18" charset="0"/>
                          <a:ea typeface="+mn-ea"/>
                          <a:cs typeface="Times New Roman" pitchFamily="18" charset="0"/>
                        </a:rPr>
                        <a:t> </a:t>
                      </a: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050" b="1" i="0" u="sng" strike="noStrike" cap="none" normalizeH="0" baseline="0" dirty="0">
                          <a:ln>
                            <a:noFill/>
                          </a:ln>
                          <a:solidFill>
                            <a:sysClr val="windowText" lastClr="000000"/>
                          </a:solidFill>
                          <a:effectLst/>
                          <a:latin typeface="Times New Roman" pitchFamily="18" charset="0"/>
                          <a:ea typeface="Arial Unicode MS" pitchFamily="34" charset="-128"/>
                          <a:cs typeface="Times New Roman" pitchFamily="18" charset="0"/>
                        </a:rPr>
                        <a:t>12-15</a:t>
                      </a:r>
                      <a:endParaRPr kumimoji="0" lang="ru-RU" sz="1050" b="1" i="0" u="none" strike="noStrike" cap="none" normalizeH="0" baseline="0" dirty="0">
                        <a:ln>
                          <a:noFill/>
                        </a:ln>
                        <a:solidFill>
                          <a:sysClr val="windowText" lastClr="000000"/>
                        </a:solidFill>
                        <a:effectLst/>
                        <a:latin typeface="Times New Roman" pitchFamily="18" charset="0"/>
                        <a:ea typeface="Arial Unicode MS"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050" b="1" i="0" u="none" strike="noStrike" cap="none" normalizeH="0" baseline="0" dirty="0">
                          <a:ln>
                            <a:noFill/>
                          </a:ln>
                          <a:solidFill>
                            <a:sysClr val="windowText" lastClr="000000"/>
                          </a:solidFill>
                          <a:effectLst/>
                          <a:latin typeface="Times New Roman" pitchFamily="18" charset="0"/>
                          <a:ea typeface="Arial Unicode MS" pitchFamily="34" charset="-128"/>
                          <a:cs typeface="Times New Roman" pitchFamily="18" charset="0"/>
                        </a:rPr>
                        <a:t>49-59</a:t>
                      </a: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050" b="1" i="0" u="sng" strike="noStrike" cap="none" normalizeH="0" baseline="0" dirty="0">
                          <a:ln>
                            <a:noFill/>
                          </a:ln>
                          <a:solidFill>
                            <a:sysClr val="windowText" lastClr="000000"/>
                          </a:solidFill>
                          <a:effectLst/>
                          <a:latin typeface="Times New Roman" pitchFamily="18" charset="0"/>
                          <a:cs typeface="Times New Roman" pitchFamily="18" charset="0"/>
                        </a:rPr>
                        <a:t>41</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050" b="1" i="0" u="none" strike="noStrike" cap="none" normalizeH="0" baseline="0" dirty="0">
                          <a:ln>
                            <a:noFill/>
                          </a:ln>
                          <a:solidFill>
                            <a:sysClr val="windowText" lastClr="000000"/>
                          </a:solidFill>
                          <a:effectLst/>
                          <a:latin typeface="Times New Roman" pitchFamily="18" charset="0"/>
                          <a:cs typeface="Times New Roman" pitchFamily="18" charset="0"/>
                        </a:rPr>
                        <a:t>-</a:t>
                      </a: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050" b="1" i="0" u="sng" strike="noStrike" cap="none" normalizeH="0" baseline="0" dirty="0">
                          <a:ln>
                            <a:noFill/>
                          </a:ln>
                          <a:solidFill>
                            <a:sysClr val="windowText" lastClr="000000"/>
                          </a:solidFill>
                          <a:effectLst/>
                          <a:latin typeface="Times New Roman" pitchFamily="18" charset="0"/>
                          <a:ea typeface="Arial Unicode MS" pitchFamily="34" charset="-128"/>
                          <a:cs typeface="Times New Roman" pitchFamily="18" charset="0"/>
                        </a:rPr>
                        <a:t>≥30</a:t>
                      </a:r>
                      <a:endParaRPr kumimoji="0" lang="ru-RU" sz="1050" b="1" i="0" u="none" strike="noStrike" cap="none" normalizeH="0" baseline="0" dirty="0">
                        <a:ln>
                          <a:noFill/>
                        </a:ln>
                        <a:solidFill>
                          <a:sysClr val="windowText" lastClr="000000"/>
                        </a:solidFill>
                        <a:effectLst/>
                        <a:latin typeface="Times New Roman" pitchFamily="18" charset="0"/>
                        <a:ea typeface="Arial Unicode MS"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050" b="1" i="0" u="none" strike="noStrike" cap="none" normalizeH="0" baseline="0" dirty="0">
                          <a:ln>
                            <a:noFill/>
                          </a:ln>
                          <a:solidFill>
                            <a:sysClr val="windowText" lastClr="000000"/>
                          </a:solidFill>
                          <a:effectLst/>
                          <a:latin typeface="Times New Roman" pitchFamily="18" charset="0"/>
                          <a:ea typeface="Arial Unicode MS" pitchFamily="34" charset="-128"/>
                          <a:cs typeface="Times New Roman" pitchFamily="18" charset="0"/>
                        </a:rPr>
                        <a:t>≥120</a:t>
                      </a: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365926">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F</a:t>
                      </a:r>
                      <a:r>
                        <a:rPr kumimoji="0" lang="ru-RU" sz="900" b="1" i="0" u="none" strike="noStrike" kern="1200" cap="none" normalizeH="0" baseline="0" dirty="0" err="1" smtClean="0">
                          <a:ln>
                            <a:noFill/>
                          </a:ln>
                          <a:solidFill>
                            <a:schemeClr val="tx1"/>
                          </a:solidFill>
                          <a:effectLst/>
                          <a:latin typeface="Times New Roman" pitchFamily="18" charset="0"/>
                          <a:ea typeface="Arial Unicode MS" pitchFamily="34" charset="-128"/>
                          <a:cs typeface="Times New Roman" pitchFamily="18" charset="0"/>
                        </a:rPr>
                        <a:t>racture</a:t>
                      </a:r>
                      <a:r>
                        <a:rPr kumimoji="0" lang="ru-RU" sz="900" b="1" i="0" u="none" strike="noStrike" kern="1200"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 </a:t>
                      </a:r>
                      <a:r>
                        <a:rPr kumimoji="0" lang="ru-RU" sz="900" b="1" i="0" u="none" strike="noStrike" kern="1200" cap="none" normalizeH="0" baseline="0" dirty="0" err="1" smtClean="0">
                          <a:ln>
                            <a:noFill/>
                          </a:ln>
                          <a:solidFill>
                            <a:schemeClr val="tx1"/>
                          </a:solidFill>
                          <a:effectLst/>
                          <a:latin typeface="Times New Roman" pitchFamily="18" charset="0"/>
                          <a:ea typeface="Arial Unicode MS" pitchFamily="34" charset="-128"/>
                          <a:cs typeface="Times New Roman" pitchFamily="18" charset="0"/>
                        </a:rPr>
                        <a:t>toughness</a:t>
                      </a:r>
                      <a:endParaRPr kumimoji="0" lang="ru-RU" sz="900" b="1" i="0" u="none" strike="noStrike" kern="1200" cap="none" normalizeH="0" baseline="0" dirty="0" smtClean="0">
                        <a:ln>
                          <a:noFill/>
                        </a:ln>
                        <a:solidFill>
                          <a:schemeClr val="tx1"/>
                        </a:solidFill>
                        <a:effectLst/>
                        <a:latin typeface="Times New Roman" pitchFamily="18" charset="0"/>
                        <a:ea typeface="Arial Unicode MS"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 </a:t>
                      </a:r>
                      <a:r>
                        <a:rPr kumimoji="0" lang="en-US" sz="900" b="1" i="0" u="none" strike="noStrike" cap="none" normalizeH="0" baseline="0" dirty="0" smtClean="0">
                          <a:ln>
                            <a:noFill/>
                          </a:ln>
                          <a:solidFill>
                            <a:schemeClr val="tx1"/>
                          </a:solidFill>
                          <a:effectLst/>
                          <a:latin typeface="Times New Roman" panose="02020603050405020304" pitchFamily="18" charset="0"/>
                          <a:ea typeface="Arial Unicode MS" pitchFamily="34" charset="-128"/>
                          <a:cs typeface="Times New Roman" panose="02020603050405020304" pitchFamily="18" charset="0"/>
                        </a:rPr>
                        <a:t>K</a:t>
                      </a:r>
                      <a:r>
                        <a:rPr kumimoji="0" lang="en-US" sz="900" b="1" i="0" u="none" strike="noStrike" cap="none" normalizeH="0" baseline="-30000" dirty="0" smtClean="0">
                          <a:ln>
                            <a:noFill/>
                          </a:ln>
                          <a:solidFill>
                            <a:schemeClr val="tx1"/>
                          </a:solidFill>
                          <a:effectLst/>
                          <a:latin typeface="Times New Roman" panose="02020603050405020304" pitchFamily="18" charset="0"/>
                          <a:ea typeface="Arial Unicode MS" pitchFamily="34" charset="-128"/>
                          <a:cs typeface="Times New Roman" panose="02020603050405020304" pitchFamily="18" charset="0"/>
                        </a:rPr>
                        <a:t>IC</a:t>
                      </a:r>
                      <a:r>
                        <a:rPr kumimoji="0" lang="ru-RU"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 </a:t>
                      </a:r>
                      <a:r>
                        <a:rPr kumimoji="0" lang="en-US"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MPA/m</a:t>
                      </a:r>
                      <a:endParaRPr kumimoji="0" lang="ru-RU" sz="900" b="1" i="0" u="none" strike="noStrike" cap="none" normalizeH="0" baseline="0" dirty="0">
                        <a:ln>
                          <a:noFill/>
                        </a:ln>
                        <a:solidFill>
                          <a:schemeClr val="tx1"/>
                        </a:solidFill>
                        <a:effectLst/>
                        <a:latin typeface="Times New Roman" pitchFamily="18" charset="0"/>
                        <a:ea typeface="Arial Unicode MS" pitchFamily="34" charset="-128"/>
                        <a:cs typeface="Times New Roman" pitchFamily="18"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050" b="1" i="0" u="none" strike="noStrike" cap="none" normalizeH="0" baseline="0" dirty="0">
                          <a:ln>
                            <a:noFill/>
                          </a:ln>
                          <a:solidFill>
                            <a:sysClr val="windowText" lastClr="000000"/>
                          </a:solidFill>
                          <a:effectLst/>
                          <a:latin typeface="Times New Roman" pitchFamily="18" charset="0"/>
                          <a:ea typeface="Arial Unicode MS" pitchFamily="34" charset="-128"/>
                          <a:cs typeface="Times New Roman" pitchFamily="18" charset="0"/>
                        </a:rPr>
                        <a:t>25-35</a:t>
                      </a: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050" b="1" i="0" u="none" strike="noStrike" cap="none" normalizeH="0" baseline="0" dirty="0">
                          <a:ln>
                            <a:noFill/>
                          </a:ln>
                          <a:solidFill>
                            <a:sysClr val="windowText" lastClr="000000"/>
                          </a:solidFill>
                          <a:effectLst/>
                          <a:latin typeface="Times New Roman" pitchFamily="18" charset="0"/>
                          <a:cs typeface="Times New Roman" pitchFamily="18" charset="0"/>
                        </a:rPr>
                        <a:t>35-40</a:t>
                      </a: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050" b="1" i="0" u="none" strike="noStrike" cap="none" normalizeH="0" baseline="0" dirty="0">
                          <a:ln>
                            <a:noFill/>
                          </a:ln>
                          <a:solidFill>
                            <a:sysClr val="windowText" lastClr="000000"/>
                          </a:solidFill>
                          <a:effectLst/>
                          <a:latin typeface="Times New Roman" pitchFamily="18" charset="0"/>
                          <a:ea typeface="Arial Unicode MS" pitchFamily="34" charset="-128"/>
                          <a:cs typeface="Times New Roman" pitchFamily="18" charset="0"/>
                        </a:rPr>
                        <a:t>≥50</a:t>
                      </a: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r h="365926">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900" b="1" i="0" u="none" strike="noStrike" kern="1200"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Work </a:t>
                      </a:r>
                      <a:r>
                        <a:rPr kumimoji="0" lang="ru-RU" sz="900" b="1" i="0" u="none" strike="noStrike" kern="1200" cap="none" normalizeH="0" baseline="0" dirty="0" err="1" smtClean="0">
                          <a:ln>
                            <a:noFill/>
                          </a:ln>
                          <a:solidFill>
                            <a:schemeClr val="tx1"/>
                          </a:solidFill>
                          <a:effectLst/>
                          <a:latin typeface="Times New Roman" pitchFamily="18" charset="0"/>
                          <a:ea typeface="Arial Unicode MS" pitchFamily="34" charset="-128"/>
                          <a:cs typeface="Times New Roman" pitchFamily="18" charset="0"/>
                        </a:rPr>
                        <a:t>of</a:t>
                      </a:r>
                      <a:r>
                        <a:rPr kumimoji="0" lang="ru-RU" sz="900" b="1" i="0" u="none" strike="noStrike" kern="1200"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 </a:t>
                      </a:r>
                      <a:r>
                        <a:rPr kumimoji="0" lang="ru-RU" sz="900" b="1" i="0" u="none" strike="noStrike" kern="1200" cap="none" normalizeH="0" baseline="0" dirty="0" err="1" smtClean="0">
                          <a:ln>
                            <a:noFill/>
                          </a:ln>
                          <a:solidFill>
                            <a:schemeClr val="tx1"/>
                          </a:solidFill>
                          <a:effectLst/>
                          <a:latin typeface="Times New Roman" pitchFamily="18" charset="0"/>
                          <a:ea typeface="Arial Unicode MS" pitchFamily="34" charset="-128"/>
                          <a:cs typeface="Times New Roman" pitchFamily="18" charset="0"/>
                        </a:rPr>
                        <a:t>crack</a:t>
                      </a:r>
                      <a:r>
                        <a:rPr kumimoji="0" lang="ru-RU" sz="900" b="1" i="0" u="none" strike="noStrike" kern="1200"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 </a:t>
                      </a:r>
                      <a:r>
                        <a:rPr kumimoji="0" lang="ru-RU" sz="900" b="1" i="0" u="none" strike="noStrike" kern="1200" cap="none" normalizeH="0" baseline="0" dirty="0" err="1" smtClean="0">
                          <a:ln>
                            <a:noFill/>
                          </a:ln>
                          <a:solidFill>
                            <a:schemeClr val="tx1"/>
                          </a:solidFill>
                          <a:effectLst/>
                          <a:latin typeface="Times New Roman" pitchFamily="18" charset="0"/>
                          <a:ea typeface="Arial Unicode MS" pitchFamily="34" charset="-128"/>
                          <a:cs typeface="Times New Roman" pitchFamily="18" charset="0"/>
                        </a:rPr>
                        <a:t>propagation</a:t>
                      </a:r>
                      <a:r>
                        <a:rPr kumimoji="0" lang="ru-RU"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 </a:t>
                      </a:r>
                      <a:r>
                        <a:rPr lang="ru-RU" sz="900" b="1" i="0" u="none" kern="1200" dirty="0" smtClean="0">
                          <a:solidFill>
                            <a:schemeClr val="tx1"/>
                          </a:solidFill>
                          <a:latin typeface="Times New Roman" pitchFamily="18" charset="0"/>
                          <a:ea typeface="+mn-ea"/>
                          <a:cs typeface="Times New Roman" pitchFamily="18" charset="0"/>
                        </a:rPr>
                        <a:t>J/cm2</a:t>
                      </a:r>
                      <a:r>
                        <a:rPr lang="ru-RU" sz="900" b="1" u="none" kern="1200" dirty="0" smtClean="0">
                          <a:solidFill>
                            <a:schemeClr val="tx1"/>
                          </a:solidFill>
                          <a:latin typeface="Times New Roman" pitchFamily="18" charset="0"/>
                          <a:ea typeface="+mn-ea"/>
                          <a:cs typeface="Times New Roman" pitchFamily="18" charset="0"/>
                        </a:rPr>
                        <a:t> </a:t>
                      </a:r>
                      <a:endParaRPr kumimoji="0" lang="ru-RU" sz="900" b="1" i="0" u="none" strike="noStrike" cap="none" normalizeH="0" baseline="0" dirty="0">
                        <a:ln>
                          <a:noFill/>
                        </a:ln>
                        <a:solidFill>
                          <a:schemeClr val="tx1"/>
                        </a:solidFill>
                        <a:effectLst/>
                        <a:latin typeface="Times New Roman" pitchFamily="18" charset="0"/>
                        <a:ea typeface="Arial Unicode MS" pitchFamily="34" charset="-128"/>
                        <a:cs typeface="Times New Roman" pitchFamily="18"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050" b="1" i="0" u="none" strike="noStrike" cap="none" normalizeH="0" baseline="0" dirty="0">
                          <a:ln>
                            <a:noFill/>
                          </a:ln>
                          <a:solidFill>
                            <a:sysClr val="windowText" lastClr="000000"/>
                          </a:solidFill>
                          <a:effectLst/>
                          <a:latin typeface="Times New Roman" pitchFamily="18" charset="0"/>
                          <a:ea typeface="Arial Unicode MS" pitchFamily="34" charset="-128"/>
                          <a:cs typeface="Times New Roman" pitchFamily="18" charset="0"/>
                        </a:rPr>
                        <a:t>10-15</a:t>
                      </a: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050" b="1" i="0" u="none" strike="noStrike" cap="none" normalizeH="0" baseline="0" dirty="0">
                          <a:ln>
                            <a:noFill/>
                          </a:ln>
                          <a:solidFill>
                            <a:sysClr val="windowText" lastClr="000000"/>
                          </a:solidFill>
                          <a:effectLst/>
                          <a:latin typeface="Times New Roman" pitchFamily="18" charset="0"/>
                          <a:cs typeface="Times New Roman" pitchFamily="18" charset="0"/>
                        </a:rPr>
                        <a:t>-</a:t>
                      </a: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050" b="1" i="0" u="none" strike="noStrike" cap="none" normalizeH="0" baseline="0" dirty="0">
                          <a:ln>
                            <a:noFill/>
                          </a:ln>
                          <a:solidFill>
                            <a:sysClr val="windowText" lastClr="000000"/>
                          </a:solidFill>
                          <a:effectLst/>
                          <a:latin typeface="Times New Roman" pitchFamily="18" charset="0"/>
                          <a:ea typeface="Arial Unicode MS" pitchFamily="34" charset="-128"/>
                          <a:cs typeface="Times New Roman" pitchFamily="18" charset="0"/>
                        </a:rPr>
                        <a:t>≥30</a:t>
                      </a: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5"/>
                  </a:ext>
                </a:extLst>
              </a:tr>
              <a:tr h="365926">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Long-term strength,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σ</a:t>
                      </a:r>
                      <a:r>
                        <a:rPr kumimoji="0" lang="ru-RU" sz="900" b="1" i="0" u="none" strike="noStrike" cap="none" normalizeH="0" baseline="-25000" dirty="0" smtClean="0">
                          <a:ln>
                            <a:noFill/>
                          </a:ln>
                          <a:solidFill>
                            <a:schemeClr val="tx1"/>
                          </a:solidFill>
                          <a:effectLst/>
                          <a:latin typeface="Times New Roman" pitchFamily="18" charset="0"/>
                          <a:ea typeface="Arial Unicode MS" pitchFamily="34" charset="-128"/>
                          <a:cs typeface="Times New Roman" pitchFamily="18" charset="0"/>
                        </a:rPr>
                        <a:t>10</a:t>
                      </a:r>
                      <a:r>
                        <a:rPr kumimoji="0" lang="ru-RU" sz="900" b="1" i="0" u="none" strike="noStrike" cap="none" normalizeH="0" baseline="10000" dirty="0" smtClean="0">
                          <a:ln>
                            <a:noFill/>
                          </a:ln>
                          <a:solidFill>
                            <a:schemeClr val="tx1"/>
                          </a:solidFill>
                          <a:effectLst/>
                          <a:latin typeface="Times New Roman" pitchFamily="18" charset="0"/>
                          <a:ea typeface="Arial Unicode MS" pitchFamily="34" charset="-128"/>
                          <a:cs typeface="Times New Roman" pitchFamily="18" charset="0"/>
                        </a:rPr>
                        <a:t>5 </a:t>
                      </a:r>
                      <a:r>
                        <a:rPr kumimoji="0" lang="en-US"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at </a:t>
                      </a:r>
                      <a:r>
                        <a:rPr kumimoji="0" lang="ru-RU"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570</a:t>
                      </a:r>
                      <a:r>
                        <a:rPr kumimoji="0" lang="ru-RU" sz="900" b="1" i="0" u="none" strike="noStrike" cap="none" normalizeH="0" baseline="30000" dirty="0" smtClean="0">
                          <a:ln>
                            <a:noFill/>
                          </a:ln>
                          <a:solidFill>
                            <a:schemeClr val="tx1"/>
                          </a:solidFill>
                          <a:effectLst/>
                          <a:latin typeface="Times New Roman" pitchFamily="18" charset="0"/>
                          <a:ea typeface="Arial Unicode MS" pitchFamily="34" charset="-128"/>
                          <a:cs typeface="Times New Roman" pitchFamily="18" charset="0"/>
                        </a:rPr>
                        <a:t>0</a:t>
                      </a:r>
                      <a:r>
                        <a:rPr kumimoji="0" lang="ru-RU"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a:t>
                      </a:r>
                      <a:r>
                        <a:rPr kumimoji="0" lang="ru-RU" sz="900" b="1" i="0" u="none" strike="noStrike" cap="none" normalizeH="0" baseline="0" dirty="0">
                          <a:ln>
                            <a:noFill/>
                          </a:ln>
                          <a:solidFill>
                            <a:schemeClr val="tx1"/>
                          </a:solidFill>
                          <a:effectLst/>
                          <a:latin typeface="Times New Roman" pitchFamily="18" charset="0"/>
                          <a:ea typeface="Arial Unicode MS" pitchFamily="34" charset="-128"/>
                          <a:cs typeface="Times New Roman" pitchFamily="18" charset="0"/>
                        </a:rPr>
                        <a:t>, </a:t>
                      </a:r>
                      <a:r>
                        <a:rPr kumimoji="0" lang="en-US"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N</a:t>
                      </a:r>
                      <a:r>
                        <a:rPr kumimoji="0" lang="ru-RU"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a:t>
                      </a:r>
                      <a:r>
                        <a:rPr kumimoji="0" lang="en-US"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mm</a:t>
                      </a:r>
                      <a:r>
                        <a:rPr kumimoji="0" lang="ru-RU" sz="900" b="1" i="0" u="none" strike="noStrike" cap="none" normalizeH="0" baseline="30000" dirty="0" smtClean="0">
                          <a:ln>
                            <a:noFill/>
                          </a:ln>
                          <a:solidFill>
                            <a:schemeClr val="tx1"/>
                          </a:solidFill>
                          <a:effectLst/>
                          <a:latin typeface="Times New Roman" pitchFamily="18" charset="0"/>
                          <a:ea typeface="Arial Unicode MS" pitchFamily="34" charset="-128"/>
                          <a:cs typeface="Times New Roman" pitchFamily="18" charset="0"/>
                        </a:rPr>
                        <a:t>2</a:t>
                      </a:r>
                      <a:endParaRPr kumimoji="0" lang="ru-RU" sz="900" b="1" i="0" u="none" strike="noStrike" cap="none" normalizeH="0" baseline="0" dirty="0">
                        <a:ln>
                          <a:noFill/>
                        </a:ln>
                        <a:solidFill>
                          <a:schemeClr val="tx1"/>
                        </a:solidFill>
                        <a:effectLst/>
                        <a:latin typeface="Times New Roman" pitchFamily="18" charset="0"/>
                        <a:ea typeface="Arial Unicode MS" pitchFamily="34" charset="-128"/>
                        <a:cs typeface="Times New Roman" pitchFamily="18"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050" b="1" i="0" u="none" strike="noStrike" cap="none" normalizeH="0" baseline="0">
                          <a:ln>
                            <a:noFill/>
                          </a:ln>
                          <a:solidFill>
                            <a:sysClr val="windowText" lastClr="000000"/>
                          </a:solidFill>
                          <a:effectLst/>
                          <a:latin typeface="Times New Roman" pitchFamily="18" charset="0"/>
                          <a:ea typeface="Arial Unicode MS" pitchFamily="34" charset="-128"/>
                          <a:cs typeface="Times New Roman" pitchFamily="18" charset="0"/>
                        </a:rPr>
                        <a:t>80</a:t>
                      </a: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050" b="1" i="0" u="none" strike="noStrike" cap="none" normalizeH="0" baseline="0" dirty="0">
                          <a:ln>
                            <a:noFill/>
                          </a:ln>
                          <a:solidFill>
                            <a:sysClr val="windowText" lastClr="000000"/>
                          </a:solidFill>
                          <a:effectLst/>
                          <a:latin typeface="Times New Roman" pitchFamily="18" charset="0"/>
                          <a:cs typeface="Times New Roman" pitchFamily="18" charset="0"/>
                        </a:rPr>
                        <a:t>93</a:t>
                      </a: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050" b="1" i="0" u="none" strike="noStrike" cap="none" normalizeH="0" baseline="0" dirty="0">
                          <a:ln>
                            <a:noFill/>
                          </a:ln>
                          <a:solidFill>
                            <a:sysClr val="windowText" lastClr="000000"/>
                          </a:solidFill>
                          <a:effectLst/>
                          <a:latin typeface="Times New Roman" pitchFamily="18" charset="0"/>
                          <a:ea typeface="Arial Unicode MS" pitchFamily="34" charset="-128"/>
                          <a:cs typeface="Times New Roman" pitchFamily="18" charset="0"/>
                        </a:rPr>
                        <a:t>≥110</a:t>
                      </a: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6"/>
                  </a:ext>
                </a:extLst>
              </a:tr>
              <a:tr h="365926">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O</a:t>
                      </a:r>
                      <a:r>
                        <a:rPr kumimoji="0" lang="ru-RU" sz="900" b="1" i="0" u="none" strike="noStrike" kern="1200" cap="none" normalizeH="0" baseline="0" dirty="0" err="1" smtClean="0">
                          <a:ln>
                            <a:noFill/>
                          </a:ln>
                          <a:solidFill>
                            <a:schemeClr val="tx1"/>
                          </a:solidFill>
                          <a:effectLst/>
                          <a:latin typeface="Times New Roman" pitchFamily="18" charset="0"/>
                          <a:ea typeface="Arial Unicode MS" pitchFamily="34" charset="-128"/>
                          <a:cs typeface="Times New Roman" pitchFamily="18" charset="0"/>
                        </a:rPr>
                        <a:t>perating</a:t>
                      </a:r>
                      <a:r>
                        <a:rPr kumimoji="0" lang="ru-RU" sz="900" b="1" i="0" u="none" strike="noStrike" kern="1200"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 </a:t>
                      </a:r>
                      <a:r>
                        <a:rPr kumimoji="0" lang="ru-RU" sz="900" b="1" i="0" u="none" strike="noStrike" kern="1200" cap="none" normalizeH="0" baseline="0" dirty="0" err="1" smtClean="0">
                          <a:ln>
                            <a:noFill/>
                          </a:ln>
                          <a:solidFill>
                            <a:schemeClr val="tx1"/>
                          </a:solidFill>
                          <a:effectLst/>
                          <a:latin typeface="Times New Roman" pitchFamily="18" charset="0"/>
                          <a:ea typeface="Arial Unicode MS" pitchFamily="34" charset="-128"/>
                          <a:cs typeface="Times New Roman" pitchFamily="18" charset="0"/>
                        </a:rPr>
                        <a:t>temperature</a:t>
                      </a:r>
                      <a:r>
                        <a:rPr kumimoji="0" lang="ru-RU" sz="9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 </a:t>
                      </a:r>
                      <a:r>
                        <a:rPr kumimoji="0" lang="ru-RU" sz="900" b="1" i="0" u="none" strike="noStrike" cap="none" normalizeH="0" baseline="30000" dirty="0">
                          <a:ln>
                            <a:noFill/>
                          </a:ln>
                          <a:solidFill>
                            <a:schemeClr val="tx1"/>
                          </a:solidFill>
                          <a:effectLst/>
                          <a:latin typeface="Times New Roman" pitchFamily="18" charset="0"/>
                          <a:ea typeface="Arial Unicode MS" pitchFamily="34" charset="-128"/>
                          <a:cs typeface="Times New Roman" pitchFamily="18" charset="0"/>
                        </a:rPr>
                        <a:t>0</a:t>
                      </a:r>
                      <a:r>
                        <a:rPr kumimoji="0" lang="ru-RU" sz="900" b="1" i="0" u="none" strike="noStrike" cap="none" normalizeH="0" baseline="0" dirty="0">
                          <a:ln>
                            <a:noFill/>
                          </a:ln>
                          <a:solidFill>
                            <a:schemeClr val="tx1"/>
                          </a:solidFill>
                          <a:effectLst/>
                          <a:latin typeface="Times New Roman" pitchFamily="18" charset="0"/>
                          <a:ea typeface="Arial Unicode MS" pitchFamily="34" charset="-128"/>
                          <a:cs typeface="Times New Roman" pitchFamily="18" charset="0"/>
                        </a:rPr>
                        <a:t>С</a:t>
                      </a: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050" b="1" i="0" u="none" strike="noStrike" cap="none" normalizeH="0" baseline="0">
                          <a:ln>
                            <a:noFill/>
                          </a:ln>
                          <a:solidFill>
                            <a:sysClr val="windowText" lastClr="000000"/>
                          </a:solidFill>
                          <a:effectLst/>
                          <a:latin typeface="Times New Roman" pitchFamily="18" charset="0"/>
                          <a:ea typeface="Arial Unicode MS" pitchFamily="34" charset="-128"/>
                          <a:cs typeface="Times New Roman" pitchFamily="18" charset="0"/>
                        </a:rPr>
                        <a:t>570</a:t>
                      </a: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050" b="1" i="0" u="none" strike="noStrike" cap="none" normalizeH="0" baseline="0" dirty="0">
                          <a:ln>
                            <a:noFill/>
                          </a:ln>
                          <a:solidFill>
                            <a:sysClr val="windowText" lastClr="000000"/>
                          </a:solidFill>
                          <a:effectLst/>
                          <a:latin typeface="Times New Roman" pitchFamily="18" charset="0"/>
                          <a:cs typeface="Times New Roman" pitchFamily="18" charset="0"/>
                        </a:rPr>
                        <a:t>570-585</a:t>
                      </a: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050" b="1" i="0" u="none" strike="noStrike" cap="none" normalizeH="0" baseline="0" dirty="0">
                          <a:ln>
                            <a:noFill/>
                          </a:ln>
                          <a:solidFill>
                            <a:sysClr val="windowText" lastClr="000000"/>
                          </a:solidFill>
                          <a:effectLst/>
                          <a:latin typeface="Times New Roman" pitchFamily="18" charset="0"/>
                          <a:ea typeface="Arial Unicode MS" pitchFamily="34" charset="-128"/>
                          <a:cs typeface="Times New Roman" pitchFamily="18" charset="0"/>
                        </a:rPr>
                        <a:t>600-700</a:t>
                      </a: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7"/>
                  </a:ext>
                </a:extLst>
              </a:tr>
            </a:tbl>
          </a:graphicData>
        </a:graphic>
      </p:graphicFrame>
      <p:pic>
        <p:nvPicPr>
          <p:cNvPr id="27" name="Picture 28"/>
          <p:cNvPicPr>
            <a:picLocks noChangeAspect="1" noChangeArrowheads="1"/>
          </p:cNvPicPr>
          <p:nvPr/>
        </p:nvPicPr>
        <p:blipFill>
          <a:blip r:embed="rId4" cstate="print"/>
          <a:srcRect/>
          <a:stretch>
            <a:fillRect/>
          </a:stretch>
        </p:blipFill>
        <p:spPr bwMode="auto">
          <a:xfrm>
            <a:off x="6804561" y="1160805"/>
            <a:ext cx="2056282" cy="1234062"/>
          </a:xfrm>
          <a:prstGeom prst="rect">
            <a:avLst/>
          </a:prstGeom>
          <a:ln>
            <a:noFill/>
          </a:ln>
          <a:effectLst>
            <a:softEdge rad="112500"/>
          </a:effectLst>
        </p:spPr>
      </p:pic>
      <p:graphicFrame>
        <p:nvGraphicFramePr>
          <p:cNvPr id="2106" name="Object 63"/>
          <p:cNvGraphicFramePr>
            <a:graphicFrameLocks noChangeAspect="1"/>
          </p:cNvGraphicFramePr>
          <p:nvPr>
            <p:extLst>
              <p:ext uri="{D42A27DB-BD31-4B8C-83A1-F6EECF244321}">
                <p14:modId xmlns="" xmlns:p14="http://schemas.microsoft.com/office/powerpoint/2010/main" val="240066776"/>
              </p:ext>
            </p:extLst>
          </p:nvPr>
        </p:nvGraphicFramePr>
        <p:xfrm>
          <a:off x="215900" y="5397500"/>
          <a:ext cx="2481263" cy="969963"/>
        </p:xfrm>
        <a:graphic>
          <a:graphicData uri="http://schemas.openxmlformats.org/presentationml/2006/ole">
            <p:oleObj spid="_x0000_s3085" name="Worksheet" r:id="rId5" imgW="2133600" imgH="1114504" progId="Excel.Sheet.8">
              <p:embed/>
            </p:oleObj>
          </a:graphicData>
        </a:graphic>
      </p:graphicFrame>
      <p:sp>
        <p:nvSpPr>
          <p:cNvPr id="2107" name="Прямоугольник 28"/>
          <p:cNvSpPr>
            <a:spLocks noChangeArrowheads="1"/>
          </p:cNvSpPr>
          <p:nvPr/>
        </p:nvSpPr>
        <p:spPr bwMode="auto">
          <a:xfrm>
            <a:off x="-409993" y="4694000"/>
            <a:ext cx="6505991"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ru-RU" sz="1700" b="1" dirty="0" smtClean="0">
                <a:latin typeface="Times New Roman" pitchFamily="18" charset="0"/>
                <a:cs typeface="Times New Roman" pitchFamily="18" charset="0"/>
              </a:rPr>
              <a:t>Capacity share of power plants</a:t>
            </a:r>
          </a:p>
          <a:p>
            <a:pPr algn="ctr" eaLnBrk="1" hangingPunct="1">
              <a:spcBef>
                <a:spcPct val="0"/>
              </a:spcBef>
              <a:buFontTx/>
              <a:buNone/>
            </a:pPr>
            <a:r>
              <a:rPr lang="en-US" altLang="ru-RU" sz="1700" b="1" dirty="0" smtClean="0">
                <a:latin typeface="Times New Roman" pitchFamily="18" charset="0"/>
                <a:cs typeface="Times New Roman" pitchFamily="18" charset="0"/>
              </a:rPr>
              <a:t>in the European part of Russia</a:t>
            </a:r>
            <a:endParaRPr lang="ru-RU" altLang="ru-RU" sz="1700" b="1" dirty="0">
              <a:latin typeface="Times New Roman" pitchFamily="18" charset="0"/>
              <a:cs typeface="Times New Roman" pitchFamily="18" charset="0"/>
            </a:endParaRPr>
          </a:p>
        </p:txBody>
      </p:sp>
      <p:pic>
        <p:nvPicPr>
          <p:cNvPr id="31" name="Picture 8"/>
          <p:cNvPicPr>
            <a:picLocks noChangeAspect="1" noChangeArrowheads="1"/>
          </p:cNvPicPr>
          <p:nvPr/>
        </p:nvPicPr>
        <p:blipFill>
          <a:blip r:embed="rId6" cstate="print"/>
          <a:srcRect/>
          <a:stretch>
            <a:fillRect/>
          </a:stretch>
        </p:blipFill>
        <p:spPr bwMode="auto">
          <a:xfrm>
            <a:off x="7792426" y="2296527"/>
            <a:ext cx="2249031" cy="1320084"/>
          </a:xfrm>
          <a:prstGeom prst="rect">
            <a:avLst/>
          </a:prstGeom>
          <a:ln>
            <a:noFill/>
          </a:ln>
          <a:effectLst>
            <a:softEdge rad="112500"/>
          </a:effectLst>
        </p:spPr>
      </p:pic>
      <p:pic>
        <p:nvPicPr>
          <p:cNvPr id="32" name="Picture 50"/>
          <p:cNvPicPr>
            <a:picLocks noChangeAspect="1" noChangeArrowheads="1"/>
          </p:cNvPicPr>
          <p:nvPr/>
        </p:nvPicPr>
        <p:blipFill>
          <a:blip r:embed="rId7" cstate="print"/>
          <a:srcRect/>
          <a:stretch>
            <a:fillRect/>
          </a:stretch>
        </p:blipFill>
        <p:spPr bwMode="auto">
          <a:xfrm>
            <a:off x="5504862" y="2376453"/>
            <a:ext cx="2287564" cy="1286755"/>
          </a:xfrm>
          <a:prstGeom prst="rect">
            <a:avLst/>
          </a:prstGeom>
          <a:ln>
            <a:noFill/>
          </a:ln>
          <a:effectLst>
            <a:softEdge rad="112500"/>
          </a:effectLst>
        </p:spPr>
      </p:pic>
      <p:pic>
        <p:nvPicPr>
          <p:cNvPr id="34" name="Picture 7"/>
          <p:cNvPicPr>
            <a:picLocks noChangeAspect="1" noChangeArrowheads="1"/>
          </p:cNvPicPr>
          <p:nvPr/>
        </p:nvPicPr>
        <p:blipFill>
          <a:blip r:embed="rId8" cstate="print"/>
          <a:srcRect/>
          <a:stretch>
            <a:fillRect/>
          </a:stretch>
        </p:blipFill>
        <p:spPr bwMode="auto">
          <a:xfrm>
            <a:off x="2943143" y="5287435"/>
            <a:ext cx="2673609" cy="1405046"/>
          </a:xfrm>
          <a:prstGeom prst="rect">
            <a:avLst/>
          </a:prstGeom>
          <a:ln>
            <a:noFill/>
          </a:ln>
          <a:effectLst>
            <a:softEdge rad="112500"/>
          </a:effectLst>
        </p:spPr>
      </p:pic>
      <p:sp>
        <p:nvSpPr>
          <p:cNvPr id="13" name="TextBox 12"/>
          <p:cNvSpPr txBox="1"/>
          <p:nvPr/>
        </p:nvSpPr>
        <p:spPr>
          <a:xfrm>
            <a:off x="4312811" y="224903"/>
            <a:ext cx="7392821" cy="523220"/>
          </a:xfrm>
          <a:prstGeom prst="rect">
            <a:avLst/>
          </a:prstGeom>
          <a:noFill/>
        </p:spPr>
        <p:txBody>
          <a:bodyPr wrap="square" rtlCol="0">
            <a:spAutoFit/>
          </a:bodyPr>
          <a:lstStyle/>
          <a:p>
            <a:r>
              <a:rPr lang="en-AU" sz="2800" b="1" i="1" dirty="0" smtClean="0">
                <a:solidFill>
                  <a:schemeClr val="bg1">
                    <a:lumMod val="50000"/>
                  </a:schemeClr>
                </a:solidFill>
                <a:cs typeface="Times New Roman" panose="02020603050405020304" pitchFamily="18" charset="0"/>
              </a:rPr>
              <a:t>Development Examples</a:t>
            </a:r>
            <a:endParaRPr lang="ru-RU" sz="2800" b="1" i="1" dirty="0">
              <a:solidFill>
                <a:schemeClr val="bg1">
                  <a:lumMod val="50000"/>
                </a:schemeClr>
              </a:solidFill>
              <a:cs typeface="Times New Roman" panose="02020603050405020304" pitchFamily="18" charset="0"/>
            </a:endParaRPr>
          </a:p>
        </p:txBody>
      </p:sp>
      <p:sp>
        <p:nvSpPr>
          <p:cNvPr id="2" name="TextBox 1"/>
          <p:cNvSpPr txBox="1"/>
          <p:nvPr/>
        </p:nvSpPr>
        <p:spPr>
          <a:xfrm>
            <a:off x="11899393" y="6581002"/>
            <a:ext cx="338554" cy="276999"/>
          </a:xfrm>
          <a:prstGeom prst="rect">
            <a:avLst/>
          </a:prstGeom>
          <a:noFill/>
        </p:spPr>
        <p:txBody>
          <a:bodyPr wrap="none" rtlCol="0">
            <a:spAutoFit/>
          </a:bodyPr>
          <a:lstStyle/>
          <a:p>
            <a:pPr algn="r"/>
            <a:r>
              <a:rPr lang="ru-RU" sz="1200" b="1" dirty="0">
                <a:latin typeface="Times New Roman" panose="02020603050405020304" pitchFamily="18" charset="0"/>
                <a:cs typeface="Times New Roman" panose="02020603050405020304" pitchFamily="18" charset="0"/>
              </a:rPr>
              <a:t>16</a:t>
            </a:r>
          </a:p>
        </p:txBody>
      </p:sp>
      <p:pic>
        <p:nvPicPr>
          <p:cNvPr id="14" name="Рисунок 13">
            <a:extLst>
              <a:ext uri="{FF2B5EF4-FFF2-40B4-BE49-F238E27FC236}">
                <a16:creationId xmlns:a16="http://schemas.microsoft.com/office/drawing/2014/main" xmlns="" id="{2AF08BE0-3DC4-4B28-B532-BE9EA7FDA81C}"/>
              </a:ext>
            </a:extLst>
          </p:cNvPr>
          <p:cNvPicPr>
            <a:picLocks noChangeAspect="1"/>
          </p:cNvPicPr>
          <p:nvPr/>
        </p:nvPicPr>
        <p:blipFill>
          <a:blip r:embed="rId9" cstate="print"/>
          <a:stretch>
            <a:fillRect/>
          </a:stretch>
        </p:blipFill>
        <p:spPr>
          <a:xfrm>
            <a:off x="124705" y="215668"/>
            <a:ext cx="1935705" cy="934069"/>
          </a:xfrm>
          <a:prstGeom prst="rect">
            <a:avLst/>
          </a:prstGeom>
          <a:effectLst>
            <a:softEdge rad="31750"/>
          </a:effectLst>
        </p:spPr>
      </p:pic>
      <p:sp>
        <p:nvSpPr>
          <p:cNvPr id="15" name="Прямоугольник 14">
            <a:extLst>
              <a:ext uri="{FF2B5EF4-FFF2-40B4-BE49-F238E27FC236}">
                <a16:creationId xmlns:a16="http://schemas.microsoft.com/office/drawing/2014/main" xmlns="" id="{D4C16088-6329-4074-A2D8-F1BD966FB6B8}"/>
              </a:ext>
            </a:extLst>
          </p:cNvPr>
          <p:cNvSpPr/>
          <p:nvPr/>
        </p:nvSpPr>
        <p:spPr>
          <a:xfrm rot="16200000">
            <a:off x="6046748" y="-6046754"/>
            <a:ext cx="98504" cy="12192005"/>
          </a:xfrm>
          <a:prstGeom prst="rect">
            <a:avLst/>
          </a:prstGeom>
          <a:gradFill flip="none" rotWithShape="1">
            <a:gsLst>
              <a:gs pos="30000">
                <a:schemeClr val="accent1">
                  <a:lumMod val="60000"/>
                  <a:lumOff val="40000"/>
                </a:schemeClr>
              </a:gs>
              <a:gs pos="0">
                <a:schemeClr val="accent1">
                  <a:lumMod val="50000"/>
                </a:schemeClr>
              </a:gs>
              <a:gs pos="53000">
                <a:schemeClr val="accent1">
                  <a:lumMod val="75000"/>
                </a:schemeClr>
              </a:gs>
              <a:gs pos="71000">
                <a:schemeClr val="accent1">
                  <a:lumMod val="50000"/>
                </a:schemeClr>
              </a:gs>
              <a:gs pos="100000">
                <a:schemeClr val="accent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3092796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Прямоугольник 28">
            <a:extLst>
              <a:ext uri="{FF2B5EF4-FFF2-40B4-BE49-F238E27FC236}">
                <a16:creationId xmlns:a16="http://schemas.microsoft.com/office/drawing/2014/main" xmlns="" id="{C91D457D-1CD4-4B0C-AACD-1D0949EE208C}"/>
              </a:ext>
            </a:extLst>
          </p:cNvPr>
          <p:cNvSpPr/>
          <p:nvPr/>
        </p:nvSpPr>
        <p:spPr>
          <a:xfrm>
            <a:off x="0" y="98501"/>
            <a:ext cx="12192000" cy="892741"/>
          </a:xfrm>
          <a:prstGeom prst="rect">
            <a:avLst/>
          </a:prstGeom>
          <a:gradFill>
            <a:gsLst>
              <a:gs pos="63000">
                <a:srgbClr val="FBFBFB"/>
              </a:gs>
              <a:gs pos="34000">
                <a:srgbClr val="FBFBFB"/>
              </a:gs>
              <a:gs pos="81000">
                <a:schemeClr val="bg1"/>
              </a:gs>
              <a:gs pos="98000">
                <a:srgbClr val="E8E8E8"/>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a:extLst>
              <a:ext uri="{FF2B5EF4-FFF2-40B4-BE49-F238E27FC236}">
                <a16:creationId xmlns:a16="http://schemas.microsoft.com/office/drawing/2014/main" xmlns="" id="{D4C16088-6329-4074-A2D8-F1BD966FB6B8}"/>
              </a:ext>
            </a:extLst>
          </p:cNvPr>
          <p:cNvSpPr/>
          <p:nvPr/>
        </p:nvSpPr>
        <p:spPr>
          <a:xfrm>
            <a:off x="10041457" y="-2112"/>
            <a:ext cx="2209101" cy="686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t>Заместителю генерального директора Ю.М. Коробко </a:t>
            </a:r>
          </a:p>
        </p:txBody>
      </p:sp>
      <p:grpSp>
        <p:nvGrpSpPr>
          <p:cNvPr id="67586" name="Группа 23"/>
          <p:cNvGrpSpPr>
            <a:grpSpLocks/>
          </p:cNvGrpSpPr>
          <p:nvPr/>
        </p:nvGrpSpPr>
        <p:grpSpPr bwMode="auto">
          <a:xfrm>
            <a:off x="168442" y="531743"/>
            <a:ext cx="11036377" cy="6127255"/>
            <a:chOff x="126232" y="532076"/>
            <a:chExt cx="8170608" cy="6088106"/>
          </a:xfrm>
        </p:grpSpPr>
        <p:sp>
          <p:nvSpPr>
            <p:cNvPr id="67587" name="Text Box 3"/>
            <p:cNvSpPr txBox="1">
              <a:spLocks noChangeArrowheads="1"/>
            </p:cNvSpPr>
            <p:nvPr/>
          </p:nvSpPr>
          <p:spPr bwMode="auto">
            <a:xfrm>
              <a:off x="355600" y="3597422"/>
              <a:ext cx="4978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AU" altLang="ru-RU" sz="1800" b="1" dirty="0" smtClean="0">
                  <a:latin typeface="Times New Roman" panose="02020603050405020304" pitchFamily="18" charset="0"/>
                  <a:cs typeface="Times New Roman" panose="02020603050405020304" pitchFamily="18" charset="0"/>
                </a:rPr>
                <a:t>Ways to achieve indicators:</a:t>
              </a:r>
              <a:endParaRPr lang="ru-RU" altLang="ru-RU" sz="1800" b="1" dirty="0">
                <a:latin typeface="Times New Roman" panose="02020603050405020304" pitchFamily="18" charset="0"/>
                <a:cs typeface="Times New Roman" panose="02020603050405020304" pitchFamily="18" charset="0"/>
              </a:endParaRPr>
            </a:p>
          </p:txBody>
        </p:sp>
        <p:sp>
          <p:nvSpPr>
            <p:cNvPr id="67588" name="Text Box 4"/>
            <p:cNvSpPr txBox="1">
              <a:spLocks noChangeArrowheads="1"/>
            </p:cNvSpPr>
            <p:nvPr/>
          </p:nvSpPr>
          <p:spPr bwMode="auto">
            <a:xfrm>
              <a:off x="427039" y="3833989"/>
              <a:ext cx="4705147" cy="5504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indent="-342900" eaLnBrk="1" hangingPunct="1">
                <a:spcBef>
                  <a:spcPts val="0"/>
                </a:spcBef>
                <a:buFontTx/>
                <a:buAutoNum type="arabicPeriod"/>
              </a:pPr>
              <a:r>
                <a:rPr lang="en-US" altLang="ru-RU" sz="1500" dirty="0" smtClean="0">
                  <a:solidFill>
                    <a:srgbClr val="000000"/>
                  </a:solidFill>
                  <a:latin typeface="Times New Roman" panose="02020603050405020304" pitchFamily="18" charset="0"/>
                  <a:cs typeface="Times New Roman" panose="02020603050405020304" pitchFamily="18" charset="0"/>
                </a:rPr>
                <a:t>Steelmaking technology development to ensure steel purity according to </a:t>
              </a:r>
              <a:r>
                <a:rPr lang="en-US" altLang="ru-RU" sz="1500" dirty="0" err="1" smtClean="0">
                  <a:solidFill>
                    <a:srgbClr val="000000"/>
                  </a:solidFill>
                  <a:latin typeface="Times New Roman" panose="02020603050405020304" pitchFamily="18" charset="0"/>
                  <a:cs typeface="Times New Roman" panose="02020603050405020304" pitchFamily="18" charset="0"/>
                </a:rPr>
                <a:t>nonmetalic</a:t>
              </a:r>
              <a:r>
                <a:rPr lang="en-US" altLang="ru-RU" sz="1500" dirty="0" smtClean="0">
                  <a:solidFill>
                    <a:srgbClr val="000000"/>
                  </a:solidFill>
                  <a:latin typeface="Times New Roman" panose="02020603050405020304" pitchFamily="18" charset="0"/>
                  <a:cs typeface="Times New Roman" panose="02020603050405020304" pitchFamily="18" charset="0"/>
                </a:rPr>
                <a:t> inclusions</a:t>
              </a:r>
              <a:endParaRPr lang="ru-RU" altLang="ru-RU" sz="1500" b="0" dirty="0">
                <a:solidFill>
                  <a:srgbClr val="000000"/>
                </a:solidFill>
                <a:latin typeface="Times New Roman" panose="02020603050405020304" pitchFamily="18" charset="0"/>
                <a:cs typeface="Times New Roman" panose="02020603050405020304" pitchFamily="18" charset="0"/>
              </a:endParaRPr>
            </a:p>
          </p:txBody>
        </p:sp>
        <p:pic>
          <p:nvPicPr>
            <p:cNvPr id="67589" name="Picture 5"/>
            <p:cNvPicPr>
              <a:picLocks noChangeAspect="1" noChangeArrowheads="1"/>
            </p:cNvPicPr>
            <p:nvPr/>
          </p:nvPicPr>
          <p:blipFill>
            <a:blip r:embed="rId3" cstate="print">
              <a:lum bright="6000" contrast="12000"/>
              <a:grayscl/>
              <a:extLst>
                <a:ext uri="{28A0092B-C50C-407E-A947-70E740481C1C}">
                  <a14:useLocalDpi xmlns="" xmlns:a14="http://schemas.microsoft.com/office/drawing/2010/main" val="0"/>
                </a:ext>
              </a:extLst>
            </a:blip>
            <a:srcRect/>
            <a:stretch>
              <a:fillRect/>
            </a:stretch>
          </p:blipFill>
          <p:spPr bwMode="auto">
            <a:xfrm>
              <a:off x="404195" y="4337146"/>
              <a:ext cx="2270325" cy="1282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0" name="Picture 6"/>
            <p:cNvPicPr>
              <a:picLocks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974514" y="4286994"/>
              <a:ext cx="2032056" cy="13106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91" name="Text Box 7"/>
            <p:cNvSpPr txBox="1">
              <a:spLocks noChangeArrowheads="1"/>
            </p:cNvSpPr>
            <p:nvPr/>
          </p:nvSpPr>
          <p:spPr bwMode="auto">
            <a:xfrm>
              <a:off x="525716" y="1229795"/>
              <a:ext cx="5400675" cy="559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5000"/>
                </a:lnSpc>
                <a:spcBef>
                  <a:spcPct val="0"/>
                </a:spcBef>
                <a:buFontTx/>
                <a:buNone/>
              </a:pPr>
              <a:r>
                <a:rPr lang="en-US" altLang="ru-RU" sz="1800" b="1" dirty="0" smtClean="0">
                  <a:latin typeface="Times New Roman" panose="02020603050405020304" pitchFamily="18" charset="0"/>
                  <a:cs typeface="Times New Roman" panose="02020603050405020304" pitchFamily="18" charset="0"/>
                </a:rPr>
                <a:t>Comparative characteristic</a:t>
              </a:r>
            </a:p>
            <a:p>
              <a:pPr algn="ctr" eaLnBrk="1" hangingPunct="1">
                <a:lnSpc>
                  <a:spcPct val="85000"/>
                </a:lnSpc>
                <a:spcBef>
                  <a:spcPct val="0"/>
                </a:spcBef>
                <a:buFontTx/>
                <a:buNone/>
              </a:pPr>
              <a:r>
                <a:rPr lang="en-US" altLang="ru-RU" sz="1800" b="1" dirty="0" smtClean="0">
                  <a:latin typeface="Times New Roman" panose="02020603050405020304" pitchFamily="18" charset="0"/>
                  <a:cs typeface="Times New Roman" panose="02020603050405020304" pitchFamily="18" charset="0"/>
                </a:rPr>
                <a:t> of developed steel and analogues</a:t>
              </a:r>
              <a:endParaRPr lang="en-US" altLang="ru-RU" sz="1800" b="1" dirty="0">
                <a:latin typeface="Times New Roman" panose="02020603050405020304" pitchFamily="18" charset="0"/>
                <a:cs typeface="Times New Roman" panose="02020603050405020304" pitchFamily="18" charset="0"/>
              </a:endParaRPr>
            </a:p>
          </p:txBody>
        </p:sp>
        <p:graphicFrame>
          <p:nvGraphicFramePr>
            <p:cNvPr id="67592" name="Object 8"/>
            <p:cNvGraphicFramePr>
              <a:graphicFrameLocks noChangeAspect="1"/>
            </p:cNvGraphicFramePr>
            <p:nvPr>
              <p:extLst>
                <p:ext uri="{D42A27DB-BD31-4B8C-83A1-F6EECF244321}">
                  <p14:modId xmlns="" xmlns:p14="http://schemas.microsoft.com/office/powerpoint/2010/main" val="660010052"/>
                </p:ext>
              </p:extLst>
            </p:nvPr>
          </p:nvGraphicFramePr>
          <p:xfrm>
            <a:off x="166179" y="1697102"/>
            <a:ext cx="2895525" cy="1623225"/>
          </p:xfrm>
          <a:graphic>
            <a:graphicData uri="http://schemas.openxmlformats.org/presentationml/2006/ole">
              <p:oleObj spid="_x0000_s2086" r:id="rId5" imgW="3279932" imgH="1694835" progId="">
                <p:embed/>
              </p:oleObj>
            </a:graphicData>
          </a:graphic>
        </p:graphicFrame>
        <p:graphicFrame>
          <p:nvGraphicFramePr>
            <p:cNvPr id="67593" name="Object 9"/>
            <p:cNvGraphicFramePr>
              <a:graphicFrameLocks noChangeAspect="1"/>
            </p:cNvGraphicFramePr>
            <p:nvPr>
              <p:extLst>
                <p:ext uri="{D42A27DB-BD31-4B8C-83A1-F6EECF244321}">
                  <p14:modId xmlns="" xmlns:p14="http://schemas.microsoft.com/office/powerpoint/2010/main" val="170253257"/>
                </p:ext>
              </p:extLst>
            </p:nvPr>
          </p:nvGraphicFramePr>
          <p:xfrm>
            <a:off x="2612319" y="1732967"/>
            <a:ext cx="2700843" cy="1514087"/>
          </p:xfrm>
          <a:graphic>
            <a:graphicData uri="http://schemas.openxmlformats.org/presentationml/2006/ole">
              <p:oleObj spid="_x0000_s2087" r:id="rId6" imgW="3273836" imgH="1694835" progId="">
                <p:embed/>
              </p:oleObj>
            </a:graphicData>
          </a:graphic>
        </p:graphicFrame>
        <p:sp>
          <p:nvSpPr>
            <p:cNvPr id="67594" name="Text Box 10"/>
            <p:cNvSpPr txBox="1">
              <a:spLocks noChangeArrowheads="1"/>
            </p:cNvSpPr>
            <p:nvPr/>
          </p:nvSpPr>
          <p:spPr bwMode="auto">
            <a:xfrm>
              <a:off x="828456" y="3097131"/>
              <a:ext cx="2016344" cy="3058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AU" altLang="ru-RU" sz="1400" dirty="0" smtClean="0">
                  <a:solidFill>
                    <a:srgbClr val="000000"/>
                  </a:solidFill>
                  <a:latin typeface="Times New Roman" panose="02020603050405020304" pitchFamily="18" charset="0"/>
                  <a:cs typeface="Times New Roman" panose="02020603050405020304" pitchFamily="18" charset="0"/>
                </a:rPr>
                <a:t>oil field pipelines</a:t>
              </a:r>
              <a:endParaRPr lang="en-AU" altLang="ru-RU" sz="1400" dirty="0">
                <a:solidFill>
                  <a:srgbClr val="000000"/>
                </a:solidFill>
                <a:latin typeface="Times New Roman" panose="02020603050405020304" pitchFamily="18" charset="0"/>
                <a:cs typeface="Times New Roman" panose="02020603050405020304" pitchFamily="18" charset="0"/>
              </a:endParaRPr>
            </a:p>
          </p:txBody>
        </p:sp>
        <p:sp>
          <p:nvSpPr>
            <p:cNvPr id="67595" name="Text Box 11"/>
            <p:cNvSpPr txBox="1">
              <a:spLocks noChangeArrowheads="1"/>
            </p:cNvSpPr>
            <p:nvPr/>
          </p:nvSpPr>
          <p:spPr bwMode="auto">
            <a:xfrm>
              <a:off x="2974514" y="3106917"/>
              <a:ext cx="20161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AU" altLang="ru-RU" sz="1400" dirty="0" smtClean="0">
                  <a:solidFill>
                    <a:srgbClr val="000000"/>
                  </a:solidFill>
                  <a:latin typeface="Times New Roman" panose="02020603050405020304" pitchFamily="18" charset="0"/>
                  <a:cs typeface="Times New Roman" panose="02020603050405020304" pitchFamily="18" charset="0"/>
                </a:rPr>
                <a:t>heat system</a:t>
              </a:r>
              <a:endParaRPr lang="ru-RU" altLang="ru-RU" sz="1400" b="0" dirty="0">
                <a:solidFill>
                  <a:srgbClr val="000000"/>
                </a:solidFill>
                <a:latin typeface="Times New Roman" panose="02020603050405020304" pitchFamily="18" charset="0"/>
                <a:cs typeface="Times New Roman" panose="02020603050405020304" pitchFamily="18" charset="0"/>
              </a:endParaRPr>
            </a:p>
          </p:txBody>
        </p:sp>
        <p:sp>
          <p:nvSpPr>
            <p:cNvPr id="67596" name="Text Box 12"/>
            <p:cNvSpPr txBox="1">
              <a:spLocks noChangeArrowheads="1"/>
            </p:cNvSpPr>
            <p:nvPr/>
          </p:nvSpPr>
          <p:spPr bwMode="auto">
            <a:xfrm>
              <a:off x="291131" y="6039143"/>
              <a:ext cx="4885592" cy="581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0"/>
                </a:spcBef>
                <a:buFontTx/>
                <a:buNone/>
              </a:pPr>
              <a:r>
                <a:rPr lang="ru-RU" altLang="ru-RU" sz="1600" dirty="0">
                  <a:solidFill>
                    <a:srgbClr val="000000"/>
                  </a:solidFill>
                  <a:latin typeface="Times New Roman" panose="02020603050405020304" pitchFamily="18" charset="0"/>
                  <a:cs typeface="Times New Roman" panose="02020603050405020304" pitchFamily="18" charset="0"/>
                </a:rPr>
                <a:t>2. </a:t>
              </a:r>
              <a:r>
                <a:rPr lang="en-US" altLang="ru-RU" sz="1600" dirty="0" smtClean="0">
                  <a:solidFill>
                    <a:srgbClr val="000000"/>
                  </a:solidFill>
                  <a:latin typeface="Times New Roman" panose="02020603050405020304" pitchFamily="18" charset="0"/>
                  <a:cs typeface="Times New Roman" panose="02020603050405020304" pitchFamily="18" charset="0"/>
                </a:rPr>
                <a:t>Optimization of the chemical composition of steel and technology for further processing to ensure high cold resistance, strength and other properties</a:t>
              </a:r>
              <a:endParaRPr lang="en-US" altLang="ru-RU" sz="1600" dirty="0">
                <a:solidFill>
                  <a:srgbClr val="000000"/>
                </a:solidFill>
                <a:latin typeface="Times New Roman" panose="02020603050405020304" pitchFamily="18" charset="0"/>
                <a:cs typeface="Times New Roman" panose="02020603050405020304" pitchFamily="18" charset="0"/>
              </a:endParaRPr>
            </a:p>
          </p:txBody>
        </p:sp>
        <p:pic>
          <p:nvPicPr>
            <p:cNvPr id="67597" name="Picture 13"/>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204370" y="1229794"/>
              <a:ext cx="2144704" cy="1609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8" name="Picture 14"/>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r="5026" b="7948"/>
            <a:stretch/>
          </p:blipFill>
          <p:spPr bwMode="auto">
            <a:xfrm>
              <a:off x="5204370" y="3067706"/>
              <a:ext cx="2144704" cy="1483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9" name="Picture 15"/>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232548" y="4874806"/>
              <a:ext cx="2116525" cy="1410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600" name="Text Box 16"/>
            <p:cNvSpPr txBox="1">
              <a:spLocks noChangeArrowheads="1"/>
            </p:cNvSpPr>
            <p:nvPr/>
          </p:nvSpPr>
          <p:spPr bwMode="auto">
            <a:xfrm>
              <a:off x="5149296" y="2839086"/>
              <a:ext cx="2447162" cy="27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5000"/>
                </a:lnSpc>
                <a:spcBef>
                  <a:spcPct val="0"/>
                </a:spcBef>
                <a:buFontTx/>
                <a:buNone/>
              </a:pPr>
              <a:r>
                <a:rPr lang="en-AU" altLang="ru-RU" sz="1400" dirty="0" smtClean="0">
                  <a:solidFill>
                    <a:srgbClr val="000000"/>
                  </a:solidFill>
                  <a:latin typeface="Times New Roman" panose="02020603050405020304" pitchFamily="18" charset="0"/>
                  <a:cs typeface="Times New Roman" panose="02020603050405020304" pitchFamily="18" charset="0"/>
                </a:rPr>
                <a:t>oilfield systems</a:t>
              </a:r>
              <a:endParaRPr lang="en-AU" altLang="ru-RU" sz="1400" dirty="0">
                <a:solidFill>
                  <a:srgbClr val="000000"/>
                </a:solidFill>
                <a:latin typeface="Times New Roman" panose="02020603050405020304" pitchFamily="18" charset="0"/>
                <a:cs typeface="Times New Roman" panose="02020603050405020304" pitchFamily="18" charset="0"/>
              </a:endParaRPr>
            </a:p>
          </p:txBody>
        </p:sp>
        <p:sp>
          <p:nvSpPr>
            <p:cNvPr id="67601" name="Text Box 17"/>
            <p:cNvSpPr txBox="1">
              <a:spLocks noChangeArrowheads="1"/>
            </p:cNvSpPr>
            <p:nvPr/>
          </p:nvSpPr>
          <p:spPr bwMode="auto">
            <a:xfrm>
              <a:off x="5068887" y="4570859"/>
              <a:ext cx="24479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AU" altLang="ru-RU" sz="1400" dirty="0" smtClean="0">
                  <a:solidFill>
                    <a:srgbClr val="000000"/>
                  </a:solidFill>
                  <a:latin typeface="Times New Roman" panose="02020603050405020304" pitchFamily="18" charset="0"/>
                  <a:cs typeface="Times New Roman" panose="02020603050405020304" pitchFamily="18" charset="0"/>
                </a:rPr>
                <a:t>heat system</a:t>
              </a:r>
              <a:endParaRPr lang="ru-RU" altLang="ru-RU" sz="1400" dirty="0">
                <a:solidFill>
                  <a:srgbClr val="000000"/>
                </a:solidFill>
                <a:latin typeface="Times New Roman" panose="02020603050405020304" pitchFamily="18" charset="0"/>
                <a:cs typeface="Times New Roman" panose="02020603050405020304" pitchFamily="18" charset="0"/>
              </a:endParaRPr>
            </a:p>
          </p:txBody>
        </p:sp>
        <p:sp>
          <p:nvSpPr>
            <p:cNvPr id="67602" name="Text Box 18"/>
            <p:cNvSpPr txBox="1">
              <a:spLocks noChangeArrowheads="1"/>
            </p:cNvSpPr>
            <p:nvPr/>
          </p:nvSpPr>
          <p:spPr bwMode="auto">
            <a:xfrm>
              <a:off x="5111806" y="6316436"/>
              <a:ext cx="2447162" cy="27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5000"/>
                </a:lnSpc>
                <a:spcBef>
                  <a:spcPct val="0"/>
                </a:spcBef>
                <a:buFontTx/>
                <a:buNone/>
              </a:pPr>
              <a:r>
                <a:rPr lang="en-AU" altLang="ru-RU" sz="1400" dirty="0" smtClean="0">
                  <a:solidFill>
                    <a:srgbClr val="000000"/>
                  </a:solidFill>
                  <a:latin typeface="Times New Roman" panose="02020603050405020304" pitchFamily="18" charset="0"/>
                  <a:cs typeface="Times New Roman" panose="02020603050405020304" pitchFamily="18" charset="0"/>
                </a:rPr>
                <a:t>oil tanks-separators</a:t>
              </a:r>
              <a:endParaRPr lang="en-AU" altLang="ru-RU" sz="1400" dirty="0">
                <a:solidFill>
                  <a:srgbClr val="000000"/>
                </a:solidFill>
                <a:latin typeface="Times New Roman" panose="02020603050405020304" pitchFamily="18" charset="0"/>
                <a:cs typeface="Times New Roman" panose="02020603050405020304" pitchFamily="18" charset="0"/>
              </a:endParaRPr>
            </a:p>
          </p:txBody>
        </p:sp>
        <p:sp>
          <p:nvSpPr>
            <p:cNvPr id="67603" name="Text Box 19"/>
            <p:cNvSpPr txBox="1">
              <a:spLocks noChangeArrowheads="1"/>
            </p:cNvSpPr>
            <p:nvPr/>
          </p:nvSpPr>
          <p:spPr bwMode="auto">
            <a:xfrm>
              <a:off x="126232" y="5616823"/>
              <a:ext cx="2609866" cy="519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ru-RU" sz="1400" dirty="0" smtClean="0">
                  <a:solidFill>
                    <a:srgbClr val="000000"/>
                  </a:solidFill>
                  <a:latin typeface="Times New Roman" panose="02020603050405020304" pitchFamily="18" charset="0"/>
                  <a:cs typeface="Times New Roman" panose="02020603050405020304" pitchFamily="18" charset="0"/>
                </a:rPr>
                <a:t>steel impurity according to non-</a:t>
              </a:r>
              <a:r>
                <a:rPr lang="en-US" altLang="ru-RU" sz="1400" dirty="0" err="1" smtClean="0">
                  <a:solidFill>
                    <a:srgbClr val="000000"/>
                  </a:solidFill>
                  <a:latin typeface="Times New Roman" panose="02020603050405020304" pitchFamily="18" charset="0"/>
                  <a:cs typeface="Times New Roman" panose="02020603050405020304" pitchFamily="18" charset="0"/>
                </a:rPr>
                <a:t>metalic</a:t>
              </a:r>
              <a:r>
                <a:rPr lang="en-US" altLang="ru-RU" sz="1400" dirty="0" smtClean="0">
                  <a:solidFill>
                    <a:srgbClr val="000000"/>
                  </a:solidFill>
                  <a:latin typeface="Times New Roman" panose="02020603050405020304" pitchFamily="18" charset="0"/>
                  <a:cs typeface="Times New Roman" panose="02020603050405020304" pitchFamily="18" charset="0"/>
                </a:rPr>
                <a:t> inclusions</a:t>
              </a:r>
              <a:endParaRPr lang="ru-RU" altLang="ru-RU" sz="1400" dirty="0">
                <a:solidFill>
                  <a:srgbClr val="000000"/>
                </a:solidFill>
                <a:latin typeface="Times New Roman" panose="02020603050405020304" pitchFamily="18" charset="0"/>
                <a:cs typeface="Times New Roman" panose="02020603050405020304" pitchFamily="18" charset="0"/>
              </a:endParaRPr>
            </a:p>
          </p:txBody>
        </p:sp>
        <p:sp>
          <p:nvSpPr>
            <p:cNvPr id="67604" name="Text Box 20"/>
            <p:cNvSpPr txBox="1">
              <a:spLocks noChangeArrowheads="1"/>
            </p:cNvSpPr>
            <p:nvPr/>
          </p:nvSpPr>
          <p:spPr bwMode="auto">
            <a:xfrm>
              <a:off x="2838017" y="5617219"/>
              <a:ext cx="2305050" cy="840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None/>
              </a:pPr>
              <a:r>
                <a:rPr lang="en-AU" altLang="ru-RU" sz="1400" dirty="0" smtClean="0">
                  <a:solidFill>
                    <a:srgbClr val="000000"/>
                  </a:solidFill>
                  <a:latin typeface="Times New Roman" panose="02020603050405020304" pitchFamily="18" charset="0"/>
                  <a:cs typeface="Times New Roman" panose="02020603050405020304" pitchFamily="18" charset="0"/>
                </a:rPr>
                <a:t>pure steel </a:t>
              </a:r>
              <a:r>
                <a:rPr lang="en-US" altLang="ru-RU" sz="1400" dirty="0" smtClean="0">
                  <a:solidFill>
                    <a:srgbClr val="000000"/>
                  </a:solidFill>
                  <a:latin typeface="Times New Roman" panose="02020603050405020304" pitchFamily="18" charset="0"/>
                  <a:cs typeface="Times New Roman" panose="02020603050405020304" pitchFamily="18" charset="0"/>
                </a:rPr>
                <a:t>according to non-</a:t>
              </a:r>
              <a:r>
                <a:rPr lang="en-US" altLang="ru-RU" sz="1400" dirty="0" err="1" smtClean="0">
                  <a:solidFill>
                    <a:srgbClr val="000000"/>
                  </a:solidFill>
                  <a:latin typeface="Times New Roman" panose="02020603050405020304" pitchFamily="18" charset="0"/>
                  <a:cs typeface="Times New Roman" panose="02020603050405020304" pitchFamily="18" charset="0"/>
                </a:rPr>
                <a:t>metalic</a:t>
              </a:r>
              <a:r>
                <a:rPr lang="en-US" altLang="ru-RU" sz="1400" dirty="0" smtClean="0">
                  <a:solidFill>
                    <a:srgbClr val="000000"/>
                  </a:solidFill>
                  <a:latin typeface="Times New Roman" panose="02020603050405020304" pitchFamily="18" charset="0"/>
                  <a:cs typeface="Times New Roman" panose="02020603050405020304" pitchFamily="18" charset="0"/>
                </a:rPr>
                <a:t> inclusions</a:t>
              </a:r>
              <a:endParaRPr lang="ru-RU" altLang="ru-RU" sz="1400" dirty="0" smtClean="0">
                <a:solidFill>
                  <a:srgbClr val="000000"/>
                </a:solidFill>
                <a:latin typeface="Times New Roman" panose="02020603050405020304" pitchFamily="18" charset="0"/>
                <a:cs typeface="Times New Roman" panose="02020603050405020304" pitchFamily="18" charset="0"/>
              </a:endParaRPr>
            </a:p>
            <a:p>
              <a:pPr algn="ctr" eaLnBrk="1" hangingPunct="1">
                <a:spcBef>
                  <a:spcPct val="50000"/>
                </a:spcBef>
                <a:buFontTx/>
                <a:buNone/>
              </a:pPr>
              <a:r>
                <a:rPr lang="en-AU" altLang="ru-RU" sz="1400" dirty="0" smtClean="0">
                  <a:solidFill>
                    <a:srgbClr val="000000"/>
                  </a:solidFill>
                  <a:latin typeface="Times New Roman" panose="02020603050405020304" pitchFamily="18" charset="0"/>
                  <a:cs typeface="Times New Roman" panose="02020603050405020304" pitchFamily="18" charset="0"/>
                </a:rPr>
                <a:t> </a:t>
              </a:r>
              <a:endParaRPr lang="ru-RU" altLang="ru-RU" sz="1400" dirty="0">
                <a:solidFill>
                  <a:srgbClr val="000000"/>
                </a:solidFill>
                <a:latin typeface="Times New Roman" panose="02020603050405020304" pitchFamily="18" charset="0"/>
                <a:cs typeface="Times New Roman" panose="02020603050405020304" pitchFamily="18" charset="0"/>
              </a:endParaRPr>
            </a:p>
          </p:txBody>
        </p:sp>
        <p:sp>
          <p:nvSpPr>
            <p:cNvPr id="67605" name="Text Box 24"/>
            <p:cNvSpPr txBox="1">
              <a:spLocks noChangeArrowheads="1"/>
            </p:cNvSpPr>
            <p:nvPr/>
          </p:nvSpPr>
          <p:spPr bwMode="auto">
            <a:xfrm>
              <a:off x="1446186" y="532076"/>
              <a:ext cx="6850654" cy="397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ru-RU" sz="2000" b="1" i="1" dirty="0" smtClean="0">
                  <a:solidFill>
                    <a:schemeClr val="bg1">
                      <a:lumMod val="50000"/>
                    </a:schemeClr>
                  </a:solidFill>
                  <a:latin typeface="+mn-lt"/>
                  <a:cs typeface="Times New Roman" panose="02020603050405020304" pitchFamily="18" charset="0"/>
                </a:rPr>
                <a:t>New generation of cold temperature pipe steels with high resistance to local corrosion</a:t>
              </a:r>
              <a:endParaRPr lang="ru-RU" altLang="ru-RU" sz="2000" b="1" i="1" dirty="0">
                <a:solidFill>
                  <a:schemeClr val="bg1">
                    <a:lumMod val="50000"/>
                  </a:schemeClr>
                </a:solidFill>
                <a:latin typeface="+mn-lt"/>
                <a:cs typeface="Times New Roman" panose="02020603050405020304" pitchFamily="18" charset="0"/>
              </a:endParaRPr>
            </a:p>
          </p:txBody>
        </p:sp>
      </p:grpSp>
      <p:sp>
        <p:nvSpPr>
          <p:cNvPr id="24" name="TextBox 23"/>
          <p:cNvSpPr txBox="1"/>
          <p:nvPr/>
        </p:nvSpPr>
        <p:spPr>
          <a:xfrm>
            <a:off x="4613951" y="154307"/>
            <a:ext cx="4421765" cy="523220"/>
          </a:xfrm>
          <a:prstGeom prst="rect">
            <a:avLst/>
          </a:prstGeom>
          <a:noFill/>
        </p:spPr>
        <p:txBody>
          <a:bodyPr wrap="square" rtlCol="0">
            <a:spAutoFit/>
          </a:bodyPr>
          <a:lstStyle/>
          <a:p>
            <a:r>
              <a:rPr lang="en-AU" sz="2800" b="1" i="1" dirty="0" smtClean="0">
                <a:solidFill>
                  <a:schemeClr val="bg1">
                    <a:lumMod val="50000"/>
                  </a:schemeClr>
                </a:solidFill>
                <a:cs typeface="Times New Roman" panose="02020603050405020304" pitchFamily="18" charset="0"/>
              </a:rPr>
              <a:t>Development Examples</a:t>
            </a:r>
            <a:endParaRPr lang="ru-RU" sz="2800" b="1" i="1" dirty="0">
              <a:solidFill>
                <a:schemeClr val="bg1">
                  <a:lumMod val="50000"/>
                </a:schemeClr>
              </a:solidFill>
              <a:cs typeface="Times New Roman" panose="02020603050405020304" pitchFamily="18" charset="0"/>
            </a:endParaRPr>
          </a:p>
        </p:txBody>
      </p:sp>
      <p:sp>
        <p:nvSpPr>
          <p:cNvPr id="2" name="TextBox 1"/>
          <p:cNvSpPr txBox="1"/>
          <p:nvPr/>
        </p:nvSpPr>
        <p:spPr>
          <a:xfrm>
            <a:off x="11837496" y="6562580"/>
            <a:ext cx="341760" cy="276999"/>
          </a:xfrm>
          <a:prstGeom prst="rect">
            <a:avLst/>
          </a:prstGeom>
          <a:noFill/>
        </p:spPr>
        <p:txBody>
          <a:bodyPr wrap="none" rtlCol="0">
            <a:spAutoFit/>
          </a:bodyPr>
          <a:lstStyle/>
          <a:p>
            <a:pPr algn="r"/>
            <a:r>
              <a:rPr lang="ru-RU" sz="1200" b="1" dirty="0"/>
              <a:t>17</a:t>
            </a:r>
          </a:p>
        </p:txBody>
      </p:sp>
      <p:pic>
        <p:nvPicPr>
          <p:cNvPr id="25" name="Рисунок 24">
            <a:extLst>
              <a:ext uri="{FF2B5EF4-FFF2-40B4-BE49-F238E27FC236}">
                <a16:creationId xmlns:a16="http://schemas.microsoft.com/office/drawing/2014/main" xmlns="" id="{2AF08BE0-3DC4-4B28-B532-BE9EA7FDA81C}"/>
              </a:ext>
            </a:extLst>
          </p:cNvPr>
          <p:cNvPicPr>
            <a:picLocks noChangeAspect="1"/>
          </p:cNvPicPr>
          <p:nvPr/>
        </p:nvPicPr>
        <p:blipFill>
          <a:blip r:embed="rId10" cstate="print"/>
          <a:stretch>
            <a:fillRect/>
          </a:stretch>
        </p:blipFill>
        <p:spPr>
          <a:xfrm>
            <a:off x="65801" y="155231"/>
            <a:ext cx="1935705" cy="934069"/>
          </a:xfrm>
          <a:prstGeom prst="rect">
            <a:avLst/>
          </a:prstGeom>
          <a:effectLst>
            <a:softEdge rad="31750"/>
          </a:effectLst>
        </p:spPr>
      </p:pic>
      <p:sp>
        <p:nvSpPr>
          <p:cNvPr id="26" name="Прямоугольник 25">
            <a:extLst>
              <a:ext uri="{FF2B5EF4-FFF2-40B4-BE49-F238E27FC236}">
                <a16:creationId xmlns:a16="http://schemas.microsoft.com/office/drawing/2014/main" xmlns="" id="{D4C16088-6329-4074-A2D8-F1BD966FB6B8}"/>
              </a:ext>
            </a:extLst>
          </p:cNvPr>
          <p:cNvSpPr/>
          <p:nvPr/>
        </p:nvSpPr>
        <p:spPr>
          <a:xfrm rot="16200000">
            <a:off x="6046748" y="-6046754"/>
            <a:ext cx="98504" cy="12192005"/>
          </a:xfrm>
          <a:prstGeom prst="rect">
            <a:avLst/>
          </a:prstGeom>
          <a:gradFill flip="none" rotWithShape="1">
            <a:gsLst>
              <a:gs pos="30000">
                <a:schemeClr val="accent1">
                  <a:lumMod val="60000"/>
                  <a:lumOff val="40000"/>
                </a:schemeClr>
              </a:gs>
              <a:gs pos="0">
                <a:schemeClr val="accent1">
                  <a:lumMod val="50000"/>
                </a:schemeClr>
              </a:gs>
              <a:gs pos="53000">
                <a:schemeClr val="accent1">
                  <a:lumMod val="75000"/>
                </a:schemeClr>
              </a:gs>
              <a:gs pos="71000">
                <a:schemeClr val="accent1">
                  <a:lumMod val="50000"/>
                </a:schemeClr>
              </a:gs>
              <a:gs pos="100000">
                <a:schemeClr val="accent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791297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xmlns="" id="{C91D457D-1CD4-4B0C-AACD-1D0949EE208C}"/>
              </a:ext>
            </a:extLst>
          </p:cNvPr>
          <p:cNvSpPr/>
          <p:nvPr/>
        </p:nvSpPr>
        <p:spPr>
          <a:xfrm>
            <a:off x="0" y="98501"/>
            <a:ext cx="12192000" cy="892741"/>
          </a:xfrm>
          <a:prstGeom prst="rect">
            <a:avLst/>
          </a:prstGeom>
          <a:gradFill>
            <a:gsLst>
              <a:gs pos="63000">
                <a:srgbClr val="FBFBFB"/>
              </a:gs>
              <a:gs pos="34000">
                <a:srgbClr val="FBFBFB"/>
              </a:gs>
              <a:gs pos="81000">
                <a:schemeClr val="bg1"/>
              </a:gs>
              <a:gs pos="98000">
                <a:srgbClr val="E8E8E8"/>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328707" name="Group 3"/>
          <p:cNvGraphicFramePr>
            <a:graphicFrameLocks noGrp="1"/>
          </p:cNvGraphicFramePr>
          <p:nvPr>
            <p:extLst>
              <p:ext uri="{D42A27DB-BD31-4B8C-83A1-F6EECF244321}">
                <p14:modId xmlns="" xmlns:p14="http://schemas.microsoft.com/office/powerpoint/2010/main" val="3211011622"/>
              </p:ext>
            </p:extLst>
          </p:nvPr>
        </p:nvGraphicFramePr>
        <p:xfrm>
          <a:off x="431371" y="1005576"/>
          <a:ext cx="9610086" cy="5228969"/>
        </p:xfrm>
        <a:graphic>
          <a:graphicData uri="http://schemas.openxmlformats.org/drawingml/2006/table">
            <a:tbl>
              <a:tblPr/>
              <a:tblGrid>
                <a:gridCol w="4042142">
                  <a:extLst>
                    <a:ext uri="{9D8B030D-6E8A-4147-A177-3AD203B41FA5}">
                      <a16:colId xmlns:a16="http://schemas.microsoft.com/office/drawing/2014/main" xmlns="" val="20000"/>
                    </a:ext>
                  </a:extLst>
                </a:gridCol>
                <a:gridCol w="5567944">
                  <a:extLst>
                    <a:ext uri="{9D8B030D-6E8A-4147-A177-3AD203B41FA5}">
                      <a16:colId xmlns:a16="http://schemas.microsoft.com/office/drawing/2014/main" xmlns="" val="20001"/>
                    </a:ext>
                  </a:extLst>
                </a:gridCol>
              </a:tblGrid>
              <a:tr h="2460395">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600" b="1" i="0" u="none" strike="noStrike" cap="none" normalizeH="0" baseline="0" dirty="0">
                        <a:ln>
                          <a:noFill/>
                        </a:ln>
                        <a:solidFill>
                          <a:srgbClr val="FF0000"/>
                        </a:solidFill>
                        <a:effectLst/>
                        <a:latin typeface="Calibri" panose="020F0502020204030204" pitchFamily="34"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ru-RU" sz="1800" b="1"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Fundamental scientific</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ru-RU" sz="1800" b="1"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and technical novelty:</a:t>
                      </a:r>
                      <a:endParaRPr kumimoji="0" lang="en-US" altLang="ru-RU" sz="1800" b="1" i="0" u="none" strike="noStrike" kern="1200"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marL="121908" marR="121908" marT="45719" marB="45719"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ru-RU" sz="1800" b="1"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sym typeface="Symbol" pitchFamily="18" charset="2"/>
                        </a:rPr>
                        <a:t>Advantages</a:t>
                      </a:r>
                      <a:r>
                        <a:rPr kumimoji="0" lang="ru-RU" altLang="ru-RU"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endPar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ts val="0"/>
                        </a:spcBef>
                        <a:spcAft>
                          <a:spcPts val="0"/>
                        </a:spcAft>
                        <a:buClrTx/>
                        <a:buSzTx/>
                        <a:buFontTx/>
                        <a:buChar char="•"/>
                        <a:tabLst/>
                      </a:pPr>
                      <a:r>
                        <a:rPr kumimoji="0" lang="en-US"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sym typeface="Symbol" pitchFamily="18" charset="2"/>
                        </a:rPr>
                        <a:t>Extremely high strength (&gt; 450 N/mm2) and continuity (0-1 class according to ultrasonic testing) of the layer connection.</a:t>
                      </a:r>
                    </a:p>
                    <a:p>
                      <a:pPr marL="0" marR="0" lvl="0" indent="0" algn="just" defTabSz="914400" rtl="0" eaLnBrk="1" fontAlgn="base" latinLnBrk="0" hangingPunct="1">
                        <a:lnSpc>
                          <a:spcPct val="100000"/>
                        </a:lnSpc>
                        <a:spcBef>
                          <a:spcPts val="0"/>
                        </a:spcBef>
                        <a:spcAft>
                          <a:spcPts val="0"/>
                        </a:spcAft>
                        <a:buClrTx/>
                        <a:buSzTx/>
                        <a:buFontTx/>
                        <a:buChar char="•"/>
                        <a:tabLst/>
                      </a:pPr>
                      <a:r>
                        <a:rPr kumimoji="0" lang="en-US"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sym typeface="Symbol" pitchFamily="18" charset="2"/>
                        </a:rPr>
                        <a:t>Production costs reduce by 30-35%.</a:t>
                      </a:r>
                    </a:p>
                    <a:p>
                      <a:pPr marL="0" marR="0" lvl="0" indent="0" algn="just" defTabSz="914400" rtl="0" eaLnBrk="1" fontAlgn="base" latinLnBrk="0" hangingPunct="1">
                        <a:lnSpc>
                          <a:spcPct val="100000"/>
                        </a:lnSpc>
                        <a:spcBef>
                          <a:spcPts val="0"/>
                        </a:spcBef>
                        <a:spcAft>
                          <a:spcPts val="0"/>
                        </a:spcAft>
                        <a:buClrTx/>
                        <a:buSzTx/>
                        <a:buFontTx/>
                        <a:buChar char="•"/>
                        <a:tabLst/>
                      </a:pPr>
                      <a:r>
                        <a:rPr kumimoji="0" lang="en-US"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sym typeface="Symbol" pitchFamily="18" charset="2"/>
                        </a:rPr>
                        <a:t>Steel intensity reduction by 15-20%</a:t>
                      </a:r>
                    </a:p>
                    <a:p>
                      <a:pPr marL="0" marR="0" lvl="0" indent="0" algn="just" defTabSz="914400" rtl="0" eaLnBrk="1" fontAlgn="base" latinLnBrk="0" hangingPunct="1">
                        <a:lnSpc>
                          <a:spcPct val="100000"/>
                        </a:lnSpc>
                        <a:spcBef>
                          <a:spcPts val="0"/>
                        </a:spcBef>
                        <a:spcAft>
                          <a:spcPts val="0"/>
                        </a:spcAft>
                        <a:buClrTx/>
                        <a:buSzTx/>
                        <a:buFontTx/>
                        <a:buChar char="•"/>
                        <a:tabLst/>
                      </a:pPr>
                      <a:r>
                        <a:rPr kumimoji="0" lang="en-US"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sym typeface="Symbol" pitchFamily="18" charset="2"/>
                        </a:rPr>
                        <a:t>Alloying components reduce 2-4 times</a:t>
                      </a:r>
                    </a:p>
                    <a:p>
                      <a:pPr marL="0" marR="0" lvl="0" indent="0" algn="just" defTabSz="914400" rtl="0" eaLnBrk="1" fontAlgn="base" latinLnBrk="0" hangingPunct="1">
                        <a:lnSpc>
                          <a:spcPct val="100000"/>
                        </a:lnSpc>
                        <a:spcBef>
                          <a:spcPts val="0"/>
                        </a:spcBef>
                        <a:spcAft>
                          <a:spcPts val="0"/>
                        </a:spcAft>
                        <a:buClrTx/>
                        <a:buSzTx/>
                        <a:buFontTx/>
                        <a:buChar char="•"/>
                        <a:tabLst/>
                      </a:pPr>
                      <a:r>
                        <a:rPr kumimoji="0" lang="en-US"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sym typeface="Symbol" pitchFamily="18" charset="2"/>
                        </a:rPr>
                        <a:t>Production life index increase 2-3.5 times.</a:t>
                      </a:r>
                    </a:p>
                    <a:p>
                      <a:pPr marL="0" marR="0" lvl="0" indent="0" algn="just" defTabSz="914400" rtl="0" eaLnBrk="1" fontAlgn="base" latinLnBrk="0" hangingPunct="1">
                        <a:lnSpc>
                          <a:spcPct val="100000"/>
                        </a:lnSpc>
                        <a:spcBef>
                          <a:spcPts val="0"/>
                        </a:spcBef>
                        <a:spcAft>
                          <a:spcPts val="0"/>
                        </a:spcAft>
                        <a:buClrTx/>
                        <a:buSzTx/>
                        <a:buFontTx/>
                        <a:buChar char="•"/>
                        <a:tabLst/>
                      </a:pPr>
                      <a:r>
                        <a:rPr kumimoji="0" lang="en-US"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sym typeface="Symbol" pitchFamily="18" charset="2"/>
                        </a:rPr>
                        <a:t>Repair work volume decrease by 40-50%</a:t>
                      </a:r>
                    </a:p>
                    <a:p>
                      <a:pPr marL="0" marR="0" lvl="0" indent="0" algn="just" defTabSz="914400" rtl="0" eaLnBrk="1" fontAlgn="base" latinLnBrk="0" hangingPunct="1">
                        <a:lnSpc>
                          <a:spcPct val="100000"/>
                        </a:lnSpc>
                        <a:spcBef>
                          <a:spcPts val="0"/>
                        </a:spcBef>
                        <a:spcAft>
                          <a:spcPts val="0"/>
                        </a:spcAft>
                        <a:buClrTx/>
                        <a:buSzTx/>
                        <a:buFontTx/>
                        <a:buChar char="•"/>
                        <a:tabLst/>
                      </a:pPr>
                      <a:r>
                        <a:rPr kumimoji="0" lang="en-US"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sym typeface="Symbol" pitchFamily="18" charset="2"/>
                        </a:rPr>
                        <a:t>Good </a:t>
                      </a:r>
                      <a:r>
                        <a:rPr kumimoji="0" lang="en-US" altLang="ru-RU" sz="16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sym typeface="Symbol" pitchFamily="18" charset="2"/>
                        </a:rPr>
                        <a:t>weldability</a:t>
                      </a:r>
                      <a:endParaRPr kumimoji="0" lang="ru-RU"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sym typeface="Symbol" pitchFamily="18" charset="2"/>
                      </a:endParaRPr>
                    </a:p>
                  </a:txBody>
                  <a:tcPr marL="121908" marR="121908" marT="45719" marB="45719"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768574">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600" b="1" i="0" u="none" strike="noStrike" cap="none" normalizeH="0" baseline="0" dirty="0">
                        <a:ln>
                          <a:noFill/>
                        </a:ln>
                        <a:solidFill>
                          <a:srgbClr val="FF0000"/>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ru-RU" altLang="ru-RU" sz="16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sym typeface="Symbol" pitchFamily="18" charset="2"/>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ru-RU" altLang="ru-RU" sz="16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sym typeface="Symbol" pitchFamily="18" charset="2"/>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ru-RU" altLang="ru-RU" sz="16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sym typeface="Symbol" pitchFamily="18" charset="2"/>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ru-RU" altLang="ru-RU" sz="16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sym typeface="Symbol" pitchFamily="18" charset="2"/>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ru-RU" altLang="ru-RU" sz="1600" b="1" i="0" u="none" strike="noStrike" cap="none" normalizeH="0" baseline="0" dirty="0">
                        <a:ln>
                          <a:noFill/>
                        </a:ln>
                        <a:solidFill>
                          <a:schemeClr val="tx1"/>
                        </a:solidFill>
                        <a:effectLst/>
                        <a:latin typeface="Calibri" panose="020F0502020204030204" pitchFamily="34" charset="0"/>
                        <a:sym typeface="Symbol" pitchFamily="18" charset="2"/>
                      </a:endParaRPr>
                    </a:p>
                  </a:txBody>
                  <a:tcPr marL="121908" marR="121908" marT="45719" marB="45719"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pic>
        <p:nvPicPr>
          <p:cNvPr id="71692"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52585" y="2349501"/>
            <a:ext cx="3810000" cy="2519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93" name="Text Box 18"/>
          <p:cNvSpPr txBox="1">
            <a:spLocks noChangeArrowheads="1"/>
          </p:cNvSpPr>
          <p:nvPr/>
        </p:nvSpPr>
        <p:spPr bwMode="auto">
          <a:xfrm>
            <a:off x="661781" y="5215135"/>
            <a:ext cx="3907692"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algn="ctr" eaLnBrk="1" hangingPunct="1">
              <a:spcBef>
                <a:spcPct val="50000"/>
              </a:spcBef>
              <a:spcAft>
                <a:spcPct val="0"/>
              </a:spcAft>
              <a:buClrTx/>
              <a:buSzTx/>
              <a:buFontTx/>
              <a:buNone/>
            </a:pPr>
            <a:r>
              <a:rPr lang="en-US" altLang="ru-RU" sz="1600" dirty="0" smtClean="0">
                <a:solidFill>
                  <a:srgbClr val="000000"/>
                </a:solidFill>
                <a:latin typeface="Times New Roman" panose="02020603050405020304" pitchFamily="18" charset="0"/>
                <a:cs typeface="Times New Roman" panose="02020603050405020304" pitchFamily="18" charset="0"/>
              </a:rPr>
              <a:t>Unique </a:t>
            </a:r>
            <a:r>
              <a:rPr lang="en-US" altLang="ru-RU" sz="1600" dirty="0" err="1" smtClean="0">
                <a:solidFill>
                  <a:srgbClr val="000000"/>
                </a:solidFill>
                <a:latin typeface="Times New Roman" panose="02020603050405020304" pitchFamily="18" charset="0"/>
                <a:cs typeface="Times New Roman" panose="02020603050405020304" pitchFamily="18" charset="0"/>
              </a:rPr>
              <a:t>electroslag</a:t>
            </a:r>
            <a:r>
              <a:rPr lang="en-US" altLang="ru-RU" sz="1600" dirty="0" smtClean="0">
                <a:solidFill>
                  <a:srgbClr val="000000"/>
                </a:solidFill>
                <a:latin typeface="Times New Roman" panose="02020603050405020304" pitchFamily="18" charset="0"/>
                <a:cs typeface="Times New Roman" panose="02020603050405020304" pitchFamily="18" charset="0"/>
              </a:rPr>
              <a:t> surfacing technology use</a:t>
            </a:r>
            <a:endParaRPr lang="ru-RU" altLang="ru-RU" sz="1600" dirty="0">
              <a:solidFill>
                <a:srgbClr val="000000"/>
              </a:solidFill>
              <a:latin typeface="Times New Roman" panose="02020603050405020304" pitchFamily="18" charset="0"/>
              <a:cs typeface="Times New Roman" panose="02020603050405020304" pitchFamily="18" charset="0"/>
            </a:endParaRPr>
          </a:p>
        </p:txBody>
      </p:sp>
      <p:pic>
        <p:nvPicPr>
          <p:cNvPr id="7169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69473" y="3836699"/>
            <a:ext cx="5033108" cy="2519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1695" name="Прямоугольник 1"/>
          <p:cNvSpPr>
            <a:spLocks noChangeArrowheads="1"/>
          </p:cNvSpPr>
          <p:nvPr/>
        </p:nvSpPr>
        <p:spPr bwMode="auto">
          <a:xfrm>
            <a:off x="332166" y="664102"/>
            <a:ext cx="1152128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algn="ctr" eaLnBrk="1" hangingPunct="1">
              <a:spcBef>
                <a:spcPct val="0"/>
              </a:spcBef>
              <a:spcAft>
                <a:spcPct val="0"/>
              </a:spcAft>
              <a:buClrTx/>
              <a:buSzTx/>
              <a:buNone/>
            </a:pPr>
            <a:r>
              <a:rPr lang="en-US" altLang="ru-RU" sz="2000" b="1" i="1" dirty="0" smtClean="0">
                <a:solidFill>
                  <a:schemeClr val="bg1">
                    <a:lumMod val="50000"/>
                  </a:schemeClr>
                </a:solidFill>
                <a:latin typeface="+mn-lt"/>
                <a:cs typeface="Times New Roman" panose="02020603050405020304" pitchFamily="18" charset="0"/>
              </a:rPr>
              <a:t>Double-layer steels for icebreaker class ships manufacturing</a:t>
            </a:r>
            <a:endParaRPr lang="ru-RU" altLang="ru-RU" sz="2000" b="1" i="1" dirty="0">
              <a:solidFill>
                <a:schemeClr val="bg1">
                  <a:lumMod val="50000"/>
                </a:schemeClr>
              </a:solidFill>
              <a:latin typeface="+mn-lt"/>
              <a:cs typeface="Times New Roman" panose="02020603050405020304" pitchFamily="18" charset="0"/>
            </a:endParaRPr>
          </a:p>
        </p:txBody>
      </p:sp>
      <p:sp>
        <p:nvSpPr>
          <p:cNvPr id="8" name="TextBox 7"/>
          <p:cNvSpPr txBox="1"/>
          <p:nvPr/>
        </p:nvSpPr>
        <p:spPr>
          <a:xfrm>
            <a:off x="3415913" y="269566"/>
            <a:ext cx="4693372" cy="523220"/>
          </a:xfrm>
          <a:prstGeom prst="rect">
            <a:avLst/>
          </a:prstGeom>
          <a:noFill/>
        </p:spPr>
        <p:txBody>
          <a:bodyPr wrap="square" rtlCol="0">
            <a:spAutoFit/>
          </a:bodyPr>
          <a:lstStyle/>
          <a:p>
            <a:r>
              <a:rPr lang="en-AU" sz="2800" b="1" i="1" dirty="0" smtClean="0">
                <a:solidFill>
                  <a:schemeClr val="bg1">
                    <a:lumMod val="50000"/>
                  </a:schemeClr>
                </a:solidFill>
                <a:cs typeface="Times New Roman" panose="02020603050405020304" pitchFamily="18" charset="0"/>
              </a:rPr>
              <a:t>Development Examples</a:t>
            </a:r>
            <a:endParaRPr lang="ru-RU" sz="2800" b="1" i="1" dirty="0">
              <a:solidFill>
                <a:schemeClr val="bg1">
                  <a:lumMod val="50000"/>
                </a:schemeClr>
              </a:solidFill>
              <a:cs typeface="Times New Roman" panose="02020603050405020304" pitchFamily="18" charset="0"/>
            </a:endParaRPr>
          </a:p>
        </p:txBody>
      </p:sp>
      <p:sp>
        <p:nvSpPr>
          <p:cNvPr id="2" name="TextBox 1"/>
          <p:cNvSpPr txBox="1"/>
          <p:nvPr/>
        </p:nvSpPr>
        <p:spPr>
          <a:xfrm>
            <a:off x="11853446" y="6581002"/>
            <a:ext cx="338554" cy="276999"/>
          </a:xfrm>
          <a:prstGeom prst="rect">
            <a:avLst/>
          </a:prstGeom>
          <a:noFill/>
        </p:spPr>
        <p:txBody>
          <a:bodyPr wrap="none" rtlCol="0">
            <a:spAutoFit/>
          </a:bodyPr>
          <a:lstStyle/>
          <a:p>
            <a:pPr algn="r"/>
            <a:r>
              <a:rPr lang="ru-RU" sz="1200" b="1" dirty="0">
                <a:latin typeface="Times New Roman" panose="02020603050405020304" pitchFamily="18" charset="0"/>
                <a:cs typeface="Times New Roman" panose="02020603050405020304" pitchFamily="18" charset="0"/>
              </a:rPr>
              <a:t>18</a:t>
            </a:r>
          </a:p>
        </p:txBody>
      </p:sp>
      <p:pic>
        <p:nvPicPr>
          <p:cNvPr id="10" name="Рисунок 9">
            <a:extLst>
              <a:ext uri="{FF2B5EF4-FFF2-40B4-BE49-F238E27FC236}">
                <a16:creationId xmlns:a16="http://schemas.microsoft.com/office/drawing/2014/main" xmlns="" id="{2AF08BE0-3DC4-4B28-B532-BE9EA7FDA81C}"/>
              </a:ext>
            </a:extLst>
          </p:cNvPr>
          <p:cNvPicPr>
            <a:picLocks noChangeAspect="1"/>
          </p:cNvPicPr>
          <p:nvPr/>
        </p:nvPicPr>
        <p:blipFill>
          <a:blip r:embed="rId4" cstate="print"/>
          <a:stretch>
            <a:fillRect/>
          </a:stretch>
        </p:blipFill>
        <p:spPr>
          <a:xfrm>
            <a:off x="118195" y="197067"/>
            <a:ext cx="1935705" cy="934069"/>
          </a:xfrm>
          <a:prstGeom prst="rect">
            <a:avLst/>
          </a:prstGeom>
          <a:effectLst>
            <a:softEdge rad="31750"/>
          </a:effectLst>
        </p:spPr>
      </p:pic>
      <p:sp>
        <p:nvSpPr>
          <p:cNvPr id="11" name="Прямоугольник 10">
            <a:extLst>
              <a:ext uri="{FF2B5EF4-FFF2-40B4-BE49-F238E27FC236}">
                <a16:creationId xmlns:a16="http://schemas.microsoft.com/office/drawing/2014/main" xmlns="" id="{D4C16088-6329-4074-A2D8-F1BD966FB6B8}"/>
              </a:ext>
            </a:extLst>
          </p:cNvPr>
          <p:cNvSpPr/>
          <p:nvPr/>
        </p:nvSpPr>
        <p:spPr>
          <a:xfrm rot="16200000">
            <a:off x="6046748" y="-6046754"/>
            <a:ext cx="98504" cy="12192005"/>
          </a:xfrm>
          <a:prstGeom prst="rect">
            <a:avLst/>
          </a:prstGeom>
          <a:gradFill flip="none" rotWithShape="1">
            <a:gsLst>
              <a:gs pos="30000">
                <a:schemeClr val="accent1">
                  <a:lumMod val="60000"/>
                  <a:lumOff val="40000"/>
                </a:schemeClr>
              </a:gs>
              <a:gs pos="0">
                <a:schemeClr val="accent1">
                  <a:lumMod val="50000"/>
                </a:schemeClr>
              </a:gs>
              <a:gs pos="53000">
                <a:schemeClr val="accent1">
                  <a:lumMod val="75000"/>
                </a:schemeClr>
              </a:gs>
              <a:gs pos="71000">
                <a:schemeClr val="accent1">
                  <a:lumMod val="50000"/>
                </a:schemeClr>
              </a:gs>
              <a:gs pos="100000">
                <a:schemeClr val="accent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xmlns="" id="{D4C16088-6329-4074-A2D8-F1BD966FB6B8}"/>
              </a:ext>
            </a:extLst>
          </p:cNvPr>
          <p:cNvSpPr/>
          <p:nvPr/>
        </p:nvSpPr>
        <p:spPr>
          <a:xfrm>
            <a:off x="10041457" y="-2112"/>
            <a:ext cx="2209101" cy="686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111600677"/>
      </p:ext>
    </p:extLst>
  </p:cSld>
  <p:clrMapOvr>
    <a:masterClrMapping/>
  </p:clrMapOvr>
  <p:transition spd="slow"/>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10173</TotalTime>
  <Words>1316</Words>
  <Application>Microsoft Office PowerPoint</Application>
  <PresentationFormat>Произвольный</PresentationFormat>
  <Paragraphs>239</Paragraphs>
  <Slides>15</Slides>
  <Notes>6</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15</vt:i4>
      </vt:variant>
    </vt:vector>
  </HeadingPairs>
  <TitlesOfParts>
    <vt:vector size="17" baseType="lpstr">
      <vt:lpstr>Тема Office</vt:lpstr>
      <vt:lpstr>Worksheet</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Чермет-3</dc:creator>
  <cp:lastModifiedBy>ОМВ2</cp:lastModifiedBy>
  <cp:revision>160</cp:revision>
  <dcterms:created xsi:type="dcterms:W3CDTF">2019-07-01T08:52:59Z</dcterms:created>
  <dcterms:modified xsi:type="dcterms:W3CDTF">2019-08-16T08:03:01Z</dcterms:modified>
</cp:coreProperties>
</file>